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8" r:id="rId1"/>
  </p:sldMasterIdLst>
  <p:notesMasterIdLst>
    <p:notesMasterId r:id="rId6"/>
  </p:notesMasterIdLst>
  <p:sldIdLst>
    <p:sldId id="256" r:id="rId2"/>
    <p:sldId id="262" r:id="rId3"/>
    <p:sldId id="258"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9736" autoAdjust="0"/>
  </p:normalViewPr>
  <p:slideViewPr>
    <p:cSldViewPr snapToGrid="0" snapToObjects="1">
      <p:cViewPr>
        <p:scale>
          <a:sx n="70" d="100"/>
          <a:sy n="70" d="100"/>
        </p:scale>
        <p:origin x="-1860" y="-3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C87979-F593-BB4E-A63A-F9E86F4094F2}" type="datetimeFigureOut">
              <a:rPr lang="en-US" smtClean="0"/>
              <a:pPr/>
              <a:t>8/20/2013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6B0123-CA13-CD4E-A39E-0034820EE5EE}" type="slidenum">
              <a:rPr lang="en-US" smtClean="0"/>
              <a:pPr/>
              <a:t>‹#›</a:t>
            </a:fld>
            <a:endParaRPr lang="en-US" dirty="0"/>
          </a:p>
        </p:txBody>
      </p:sp>
    </p:spTree>
    <p:extLst>
      <p:ext uri="{BB962C8B-B14F-4D97-AF65-F5344CB8AC3E}">
        <p14:creationId xmlns:p14="http://schemas.microsoft.com/office/powerpoint/2010/main" val="8721745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6B0123-CA13-CD4E-A39E-0034820EE5EE}" type="slidenum">
              <a:rPr lang="en-US" smtClean="0"/>
              <a:pPr/>
              <a:t>1</a:t>
            </a:fld>
            <a:endParaRPr lang="en-US" dirty="0"/>
          </a:p>
        </p:txBody>
      </p:sp>
    </p:spTree>
    <p:extLst>
      <p:ext uri="{BB962C8B-B14F-4D97-AF65-F5344CB8AC3E}">
        <p14:creationId xmlns:p14="http://schemas.microsoft.com/office/powerpoint/2010/main" val="2317154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739C4FB-7D33-419B-8833-D1372BFD11C8}"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54431F-9A04-FA42-9628-4F3BC0A18A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54431F-9A04-FA42-9628-4F3BC0A18A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54431F-9A04-FA42-9628-4F3BC0A18A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54431F-9A04-FA42-9628-4F3BC0A18ACF}"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54431F-9A04-FA42-9628-4F3BC0A18A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54431F-9A04-FA42-9628-4F3BC0A18A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54431F-9A04-FA42-9628-4F3BC0A18A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54431F-9A04-FA42-9628-4F3BC0A18A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54431F-9A04-FA42-9628-4F3BC0A18ACF}"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5" name="Date Placeholder 4"/>
          <p:cNvSpPr>
            <a:spLocks noGrp="1"/>
          </p:cNvSpPr>
          <p:nvPr>
            <p:ph type="dt" sz="half" idx="10"/>
          </p:nvPr>
        </p:nvSpPr>
        <p:spPr/>
        <p:txBody>
          <a:bodyPr/>
          <a:lstStyle/>
          <a:p>
            <a:fld id="{2C0F6B56-18FF-C942-9347-7D9B89719DB1}" type="datetimeFigureOut">
              <a:rPr lang="en-US" smtClean="0"/>
              <a:pPr/>
              <a:t>8/20/2013</a:t>
            </a:fld>
            <a:endParaRPr lang="en-US" dirty="0"/>
          </a:p>
        </p:txBody>
      </p:sp>
      <p:sp>
        <p:nvSpPr>
          <p:cNvPr id="7" name="Slide Number Placeholder 6"/>
          <p:cNvSpPr>
            <a:spLocks noGrp="1"/>
          </p:cNvSpPr>
          <p:nvPr>
            <p:ph type="sldNum" sz="quarter" idx="12"/>
          </p:nvPr>
        </p:nvSpPr>
        <p:spPr/>
        <p:txBody>
          <a:bodyPr/>
          <a:lstStyle/>
          <a:p>
            <a:fld id="{1654431F-9A04-FA42-9628-4F3BC0A18ACF}" type="slidenum">
              <a:rPr lang="en-US" smtClean="0"/>
              <a:pPr/>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C0F6B56-18FF-C942-9347-7D9B89719DB1}" type="datetimeFigureOut">
              <a:rPr lang="en-US" smtClean="0"/>
              <a:pPr/>
              <a:t>8/20/2013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654431F-9A04-FA42-9628-4F3BC0A18ACF}"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648200"/>
            <a:ext cx="6553200" cy="533400"/>
          </a:xfrm>
        </p:spPr>
        <p:txBody>
          <a:bodyPr>
            <a:normAutofit fontScale="85000" lnSpcReduction="20000"/>
          </a:bodyPr>
          <a:lstStyle/>
          <a:p>
            <a:r>
              <a:rPr lang="en-US" dirty="0" smtClean="0"/>
              <a:t>Christine M. ruby, PharmD, BCPS</a:t>
            </a:r>
          </a:p>
          <a:p>
            <a:r>
              <a:rPr lang="en-US" dirty="0" smtClean="0"/>
              <a:t>Chair, Code of conduct Committee</a:t>
            </a:r>
          </a:p>
        </p:txBody>
      </p:sp>
      <p:sp>
        <p:nvSpPr>
          <p:cNvPr id="2" name="Title 1"/>
          <p:cNvSpPr>
            <a:spLocks noGrp="1"/>
          </p:cNvSpPr>
          <p:nvPr>
            <p:ph type="ctrTitle"/>
          </p:nvPr>
        </p:nvSpPr>
        <p:spPr/>
        <p:txBody>
          <a:bodyPr>
            <a:normAutofit fontScale="90000"/>
          </a:bodyPr>
          <a:lstStyle/>
          <a:p>
            <a:r>
              <a:rPr lang="en-US" dirty="0"/>
              <a:t>GUIDELINES FOR PROFESSIONAL </a:t>
            </a:r>
            <a:r>
              <a:rPr lang="en-US" dirty="0" smtClean="0"/>
              <a:t>ATTIRE</a:t>
            </a:r>
            <a:endParaRPr lang="en-US" dirty="0"/>
          </a:p>
        </p:txBody>
      </p:sp>
    </p:spTree>
    <p:extLst>
      <p:ext uri="{BB962C8B-B14F-4D97-AF65-F5344CB8AC3E}">
        <p14:creationId xmlns:p14="http://schemas.microsoft.com/office/powerpoint/2010/main" val="1164300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Rationale for </a:t>
            </a:r>
            <a:r>
              <a:rPr lang="en-US" sz="2800" dirty="0" smtClean="0"/>
              <a:t>GUIDELINES </a:t>
            </a:r>
            <a:r>
              <a:rPr lang="en-US" sz="2800" dirty="0"/>
              <a:t>FOR PROFESSIONAL ATTIRE</a:t>
            </a:r>
            <a:endParaRPr lang="en-US" sz="2800"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t>•  </a:t>
            </a:r>
            <a:r>
              <a:rPr lang="en-US" dirty="0"/>
              <a:t>Once students accept admission into the University of Pittsburgh School of Pharmacy, they are considered members of the pharmacy profession. As members of the profession, students adhere to the standards of the profession, which includes dressing in a manner that conveys a professional image</a:t>
            </a:r>
            <a:r>
              <a:rPr lang="en-US" dirty="0" smtClean="0"/>
              <a:t>.</a:t>
            </a:r>
          </a:p>
          <a:p>
            <a:r>
              <a:rPr lang="en-US" dirty="0" smtClean="0"/>
              <a:t>Sections include:</a:t>
            </a:r>
          </a:p>
          <a:p>
            <a:pPr lvl="1"/>
            <a:r>
              <a:rPr lang="en-US" dirty="0"/>
              <a:t>General Personal Care (applicable to all settings, including the classroom</a:t>
            </a:r>
            <a:r>
              <a:rPr lang="en-US" dirty="0" smtClean="0"/>
              <a:t>)</a:t>
            </a:r>
            <a:endParaRPr lang="en-US" dirty="0"/>
          </a:p>
          <a:p>
            <a:pPr lvl="1"/>
            <a:endParaRPr lang="en-US" dirty="0"/>
          </a:p>
          <a:p>
            <a:pPr lvl="1"/>
            <a:r>
              <a:rPr lang="en-US" dirty="0" smtClean="0"/>
              <a:t>Inappropriate </a:t>
            </a:r>
            <a:r>
              <a:rPr lang="en-US" dirty="0"/>
              <a:t>clothing and accessories in the professional </a:t>
            </a:r>
            <a:r>
              <a:rPr lang="en-US" dirty="0" smtClean="0"/>
              <a:t>setting (such as sweatpants, flip-flops, etc.)</a:t>
            </a:r>
          </a:p>
          <a:p>
            <a:pPr marL="411480" lvl="1" indent="0">
              <a:buNone/>
            </a:pPr>
            <a:endParaRPr lang="en-US" dirty="0" smtClean="0"/>
          </a:p>
          <a:p>
            <a:pPr lvl="1"/>
            <a:r>
              <a:rPr lang="en-US" dirty="0"/>
              <a:t>The only exception to the above guidelines would be in special laboratories and patient areas in which the policies of instructors, preceptors, and institutions supersede these guidelines. </a:t>
            </a:r>
            <a:endParaRPr lang="en-US" dirty="0"/>
          </a:p>
          <a:p>
            <a:endParaRPr lang="en-US" dirty="0"/>
          </a:p>
        </p:txBody>
      </p:sp>
    </p:spTree>
    <p:extLst>
      <p:ext uri="{BB962C8B-B14F-4D97-AF65-F5344CB8AC3E}">
        <p14:creationId xmlns:p14="http://schemas.microsoft.com/office/powerpoint/2010/main" val="210610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these Guidelines </a:t>
            </a:r>
            <a:br>
              <a:rPr lang="en-US" dirty="0" smtClean="0"/>
            </a:br>
            <a:r>
              <a:rPr lang="en-US" dirty="0" smtClean="0"/>
              <a:t>were Generated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Last guideline reviewed in 2009</a:t>
            </a:r>
            <a:endParaRPr lang="en-US" dirty="0" smtClean="0"/>
          </a:p>
          <a:p>
            <a:r>
              <a:rPr lang="en-US" dirty="0" smtClean="0"/>
              <a:t>Reviewed and refined by the Code of Conduct </a:t>
            </a:r>
            <a:r>
              <a:rPr lang="en-US" dirty="0" smtClean="0"/>
              <a:t>Committee; led by Amy </a:t>
            </a:r>
            <a:r>
              <a:rPr lang="en-US" dirty="0" err="1" smtClean="0"/>
              <a:t>Donihi</a:t>
            </a:r>
            <a:endParaRPr lang="en-US" dirty="0" smtClean="0"/>
          </a:p>
          <a:p>
            <a:r>
              <a:rPr lang="en-US" dirty="0"/>
              <a:t>Leadership Team reviewed and added further refinements</a:t>
            </a:r>
          </a:p>
          <a:p>
            <a:r>
              <a:rPr lang="en-US" dirty="0" smtClean="0"/>
              <a:t>COC </a:t>
            </a:r>
            <a:r>
              <a:rPr lang="en-US" dirty="0" smtClean="0"/>
              <a:t>Committee </a:t>
            </a:r>
            <a:r>
              <a:rPr lang="en-US" dirty="0" smtClean="0"/>
              <a:t>recommends addition to </a:t>
            </a:r>
            <a:r>
              <a:rPr lang="en-US" dirty="0" smtClean="0"/>
              <a:t>preamble to the Code of Conduct include a reference to the Social Media </a:t>
            </a:r>
            <a:r>
              <a:rPr lang="en-US" dirty="0" smtClean="0"/>
              <a:t>Guidelines and the revised Guideline for Professional Attire</a:t>
            </a:r>
            <a:endParaRPr lang="en-US" dirty="0" smtClean="0"/>
          </a:p>
          <a:p>
            <a:r>
              <a:rPr lang="en-US" dirty="0"/>
              <a:t>Written recommendations for changing or adding language to the </a:t>
            </a:r>
            <a:r>
              <a:rPr lang="en-US" dirty="0" smtClean="0"/>
              <a:t>documents </a:t>
            </a:r>
            <a:r>
              <a:rPr lang="en-US" dirty="0" smtClean="0"/>
              <a:t>to </a:t>
            </a:r>
            <a:r>
              <a:rPr lang="en-US" dirty="0" smtClean="0"/>
              <a:t>Kathy </a:t>
            </a:r>
            <a:r>
              <a:rPr lang="en-US" dirty="0" err="1"/>
              <a:t>Stell</a:t>
            </a:r>
            <a:r>
              <a:rPr lang="en-US" dirty="0"/>
              <a:t> at </a:t>
            </a:r>
            <a:r>
              <a:rPr lang="en-US" u="sng" dirty="0" smtClean="0"/>
              <a:t>stellkj@pitt.edu</a:t>
            </a:r>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429384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Committee members</a:t>
            </a:r>
            <a:endParaRPr lang="en-US" dirty="0"/>
          </a:p>
        </p:txBody>
      </p:sp>
      <p:sp>
        <p:nvSpPr>
          <p:cNvPr id="5" name="Content Placeholder 4"/>
          <p:cNvSpPr>
            <a:spLocks noGrp="1"/>
          </p:cNvSpPr>
          <p:nvPr>
            <p:ph sz="half" idx="1"/>
          </p:nvPr>
        </p:nvSpPr>
        <p:spPr/>
        <p:txBody>
          <a:bodyPr>
            <a:normAutofit lnSpcReduction="10000"/>
          </a:bodyPr>
          <a:lstStyle/>
          <a:p>
            <a:pPr marL="114300" indent="0">
              <a:buNone/>
            </a:pPr>
            <a:r>
              <a:rPr lang="en-US" sz="3400" dirty="0"/>
              <a:t>Faculty </a:t>
            </a:r>
            <a:r>
              <a:rPr lang="en-US" sz="3400" dirty="0" smtClean="0"/>
              <a:t>members</a:t>
            </a:r>
          </a:p>
          <a:p>
            <a:endParaRPr lang="en-US" sz="3400" dirty="0"/>
          </a:p>
          <a:p>
            <a:r>
              <a:rPr lang="en-US" sz="2400" dirty="0"/>
              <a:t>Christine Ruby, Chair</a:t>
            </a:r>
          </a:p>
          <a:p>
            <a:r>
              <a:rPr lang="en-US" sz="2400" dirty="0"/>
              <a:t>Amy </a:t>
            </a:r>
            <a:r>
              <a:rPr lang="en-US" sz="2400" dirty="0" err="1"/>
              <a:t>Donihi</a:t>
            </a:r>
            <a:r>
              <a:rPr lang="en-US" sz="2400" dirty="0"/>
              <a:t>, Past Chair</a:t>
            </a:r>
          </a:p>
          <a:p>
            <a:r>
              <a:rPr lang="en-US" sz="2400" dirty="0"/>
              <a:t>Neal Benedict</a:t>
            </a:r>
          </a:p>
          <a:p>
            <a:r>
              <a:rPr lang="en-US" sz="2400" dirty="0"/>
              <a:t>Sharon Corey</a:t>
            </a:r>
          </a:p>
          <a:p>
            <a:r>
              <a:rPr lang="en-US" sz="2400" dirty="0"/>
              <a:t>Jim </a:t>
            </a:r>
            <a:r>
              <a:rPr lang="en-US" sz="2400" dirty="0" err="1"/>
              <a:t>Pschirer</a:t>
            </a:r>
            <a:endParaRPr lang="en-US" sz="2400" dirty="0"/>
          </a:p>
          <a:p>
            <a:r>
              <a:rPr lang="en-US" sz="2400" dirty="0"/>
              <a:t>Tara </a:t>
            </a:r>
            <a:r>
              <a:rPr lang="en-US" sz="2400" dirty="0" err="1"/>
              <a:t>Pummer</a:t>
            </a:r>
            <a:endParaRPr lang="en-US" sz="2400" dirty="0"/>
          </a:p>
          <a:p>
            <a:r>
              <a:rPr lang="en-US" sz="2400" dirty="0"/>
              <a:t>Paul Schiff</a:t>
            </a:r>
          </a:p>
          <a:p>
            <a:r>
              <a:rPr lang="en-US" sz="2400" dirty="0"/>
              <a:t>Mike </a:t>
            </a:r>
            <a:r>
              <a:rPr lang="en-US" sz="2400" dirty="0" err="1"/>
              <a:t>Zemaitis</a:t>
            </a:r>
            <a:endParaRPr lang="en-US" sz="2400" dirty="0"/>
          </a:p>
          <a:p>
            <a:endParaRPr lang="en-US" sz="3400" dirty="0"/>
          </a:p>
        </p:txBody>
      </p:sp>
      <p:sp>
        <p:nvSpPr>
          <p:cNvPr id="6" name="Content Placeholder 5"/>
          <p:cNvSpPr>
            <a:spLocks noGrp="1"/>
          </p:cNvSpPr>
          <p:nvPr>
            <p:ph sz="half" idx="2"/>
          </p:nvPr>
        </p:nvSpPr>
        <p:spPr>
          <a:xfrm>
            <a:off x="4648200" y="1719071"/>
            <a:ext cx="4038600" cy="4995628"/>
          </a:xfrm>
        </p:spPr>
        <p:txBody>
          <a:bodyPr>
            <a:normAutofit lnSpcReduction="10000"/>
          </a:bodyPr>
          <a:lstStyle/>
          <a:p>
            <a:pPr marL="114300" indent="0">
              <a:buNone/>
            </a:pPr>
            <a:r>
              <a:rPr lang="en-US" sz="3400" dirty="0" smtClean="0"/>
              <a:t>Student members</a:t>
            </a:r>
          </a:p>
          <a:p>
            <a:pPr marL="114300" indent="0">
              <a:buNone/>
            </a:pPr>
            <a:endParaRPr lang="en-US" sz="3400" dirty="0" smtClean="0"/>
          </a:p>
          <a:p>
            <a:r>
              <a:rPr lang="en-US" sz="2200" dirty="0" smtClean="0"/>
              <a:t>Allie Lazar </a:t>
            </a:r>
            <a:r>
              <a:rPr lang="en-US" sz="2200" dirty="0" smtClean="0"/>
              <a:t>(was P4</a:t>
            </a:r>
            <a:r>
              <a:rPr lang="en-US" sz="2200" dirty="0" smtClean="0"/>
              <a:t>)</a:t>
            </a:r>
            <a:endParaRPr lang="en-US" sz="2200" dirty="0"/>
          </a:p>
          <a:p>
            <a:r>
              <a:rPr lang="en-US" sz="2200" dirty="0" err="1"/>
              <a:t>Upasana</a:t>
            </a:r>
            <a:r>
              <a:rPr lang="en-US" sz="2200" dirty="0"/>
              <a:t> </a:t>
            </a:r>
            <a:r>
              <a:rPr lang="en-US" sz="2200" dirty="0" err="1" smtClean="0"/>
              <a:t>Marwah</a:t>
            </a:r>
            <a:r>
              <a:rPr lang="en-US" sz="2200" dirty="0" smtClean="0"/>
              <a:t> (</a:t>
            </a:r>
            <a:r>
              <a:rPr lang="en-US" sz="2200" dirty="0" smtClean="0"/>
              <a:t>P4)</a:t>
            </a:r>
            <a:endParaRPr lang="en-US" sz="2200" dirty="0"/>
          </a:p>
          <a:p>
            <a:r>
              <a:rPr lang="en-US" sz="2200" dirty="0" smtClean="0"/>
              <a:t>Kyle McGrath (</a:t>
            </a:r>
            <a:r>
              <a:rPr lang="en-US" sz="2200" dirty="0" smtClean="0"/>
              <a:t>P3)</a:t>
            </a:r>
            <a:endParaRPr lang="en-US" sz="2200" dirty="0"/>
          </a:p>
          <a:p>
            <a:r>
              <a:rPr lang="en-US" sz="2200" dirty="0" err="1"/>
              <a:t>Arthi</a:t>
            </a:r>
            <a:r>
              <a:rPr lang="en-US" sz="2200" dirty="0"/>
              <a:t> </a:t>
            </a:r>
            <a:r>
              <a:rPr lang="en-US" sz="2200" dirty="0" smtClean="0"/>
              <a:t>Kumar (</a:t>
            </a:r>
            <a:r>
              <a:rPr lang="en-US" sz="2200" dirty="0" smtClean="0"/>
              <a:t>P2)</a:t>
            </a:r>
            <a:endParaRPr lang="en-US" sz="2200" dirty="0"/>
          </a:p>
          <a:p>
            <a:endParaRPr lang="en-US" sz="3400" dirty="0"/>
          </a:p>
        </p:txBody>
      </p:sp>
    </p:spTree>
    <p:extLst>
      <p:ext uri="{BB962C8B-B14F-4D97-AF65-F5344CB8AC3E}">
        <p14:creationId xmlns:p14="http://schemas.microsoft.com/office/powerpoint/2010/main" val="2579687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3489</TotalTime>
  <Words>256</Words>
  <Application>Microsoft Office PowerPoint</Application>
  <PresentationFormat>On-screen Show (4:3)</PresentationFormat>
  <Paragraphs>37</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Apothecary</vt:lpstr>
      <vt:lpstr>GUIDELINES FOR PROFESSIONAL ATTIRE</vt:lpstr>
      <vt:lpstr>Rationale for GUIDELINES FOR PROFESSIONAL ATTIRE</vt:lpstr>
      <vt:lpstr>How these Guidelines  were Generated</vt:lpstr>
      <vt:lpstr>Committee members</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Sleep Disorders</dc:title>
  <dc:creator>Emily Peron</dc:creator>
  <cp:lastModifiedBy>School of Pharmacy</cp:lastModifiedBy>
  <cp:revision>354</cp:revision>
  <dcterms:created xsi:type="dcterms:W3CDTF">2012-01-29T05:05:18Z</dcterms:created>
  <dcterms:modified xsi:type="dcterms:W3CDTF">2013-08-20T10:14:03Z</dcterms:modified>
</cp:coreProperties>
</file>