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16" r:id="rId3"/>
    <p:sldId id="269" r:id="rId4"/>
    <p:sldId id="319" r:id="rId5"/>
    <p:sldId id="305" r:id="rId6"/>
    <p:sldId id="310" r:id="rId7"/>
    <p:sldId id="321" r:id="rId8"/>
    <p:sldId id="280" r:id="rId9"/>
    <p:sldId id="281" r:id="rId10"/>
    <p:sldId id="284" r:id="rId11"/>
    <p:sldId id="286" r:id="rId12"/>
    <p:sldId id="283" r:id="rId13"/>
    <p:sldId id="303" r:id="rId14"/>
    <p:sldId id="322" r:id="rId15"/>
    <p:sldId id="295" r:id="rId16"/>
    <p:sldId id="318" r:id="rId17"/>
    <p:sldId id="308" r:id="rId18"/>
    <p:sldId id="320" r:id="rId19"/>
    <p:sldId id="307" r:id="rId20"/>
    <p:sldId id="268" r:id="rId21"/>
  </p:sldIdLst>
  <p:sldSz cx="9144000" cy="6858000" type="screen4x3"/>
  <p:notesSz cx="6954838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BC03"/>
    <a:srgbClr val="FFFF00"/>
    <a:srgbClr val="AC8300"/>
    <a:srgbClr val="FFCC00"/>
    <a:srgbClr val="001F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656" autoAdjust="0"/>
  </p:normalViewPr>
  <p:slideViewPr>
    <p:cSldViewPr snapToGrid="0" snapToObjects="1">
      <p:cViewPr>
        <p:scale>
          <a:sx n="55" d="100"/>
          <a:sy n="55" d="100"/>
        </p:scale>
        <p:origin x="-96" y="-9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759A9-C5EC-4F42-A9B1-8646935A72AE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6537E7-8A4F-4E32-8C0B-2C64777DC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227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7" y="1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22498A69-D13D-4BC3-A374-61BC540D7C6A}" type="datetimeFigureOut">
              <a:rPr lang="en-US" smtClean="0"/>
              <a:t>4/17/2015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7" y="884203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695BB073-1F50-420A-B8F8-6A247E092E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903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BB073-1F50-420A-B8F8-6A247E092E8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209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C600-1866-7841-965C-24AED0CCE2A6}" type="datetimeFigureOut">
              <a:rPr lang="en-US" smtClean="0"/>
              <a:t>4/17/2015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D030-5CE8-BF40-A548-BB1108DF16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750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C600-1866-7841-965C-24AED0CCE2A6}" type="datetimeFigureOut">
              <a:rPr lang="en-US" smtClean="0"/>
              <a:t>4/17/2015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D030-5CE8-BF40-A548-BB1108DF16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579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C600-1866-7841-965C-24AED0CCE2A6}" type="datetimeFigureOut">
              <a:rPr lang="en-US" smtClean="0"/>
              <a:t>4/17/2015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D030-5CE8-BF40-A548-BB1108DF16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22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C600-1866-7841-965C-24AED0CCE2A6}" type="datetimeFigureOut">
              <a:rPr lang="en-US" smtClean="0"/>
              <a:t>4/17/2015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D030-5CE8-BF40-A548-BB1108DF16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198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C600-1866-7841-965C-24AED0CCE2A6}" type="datetimeFigureOut">
              <a:rPr lang="en-US" smtClean="0"/>
              <a:t>4/17/2015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D030-5CE8-BF40-A548-BB1108DF16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320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C600-1866-7841-965C-24AED0CCE2A6}" type="datetimeFigureOut">
              <a:rPr lang="en-US" smtClean="0"/>
              <a:t>4/17/2015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D030-5CE8-BF40-A548-BB1108DF16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371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C600-1866-7841-965C-24AED0CCE2A6}" type="datetimeFigureOut">
              <a:rPr lang="en-US" smtClean="0"/>
              <a:t>4/17/2015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D030-5CE8-BF40-A548-BB1108DF16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399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C600-1866-7841-965C-24AED0CCE2A6}" type="datetimeFigureOut">
              <a:rPr lang="en-US" smtClean="0"/>
              <a:t>4/17/2015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D030-5CE8-BF40-A548-BB1108DF16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442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C600-1866-7841-965C-24AED0CCE2A6}" type="datetimeFigureOut">
              <a:rPr lang="en-US" smtClean="0"/>
              <a:t>4/17/2015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D030-5CE8-BF40-A548-BB1108DF16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679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C600-1866-7841-965C-24AED0CCE2A6}" type="datetimeFigureOut">
              <a:rPr lang="en-US" smtClean="0"/>
              <a:t>4/17/2015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D030-5CE8-BF40-A548-BB1108DF16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211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C600-1866-7841-965C-24AED0CCE2A6}" type="datetimeFigureOut">
              <a:rPr lang="en-US" smtClean="0"/>
              <a:t>4/17/2015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D030-5CE8-BF40-A548-BB1108DF16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679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EC600-1866-7841-965C-24AED0CCE2A6}" type="datetimeFigureOut">
              <a:rPr lang="en-US" smtClean="0"/>
              <a:t>4/17/2015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2D030-5CE8-BF40-A548-BB1108DF165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7" name="Picture 6" descr="Powerpoint master 3.png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11" name="Picture 10" descr="Inf Pitt w seal 281+4515 horiz.png"/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1251" y="5798946"/>
              <a:ext cx="1993485" cy="7530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89589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search.pitt.edu/dataforproposalpreparation#facilityandadministrativecost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esm34@PITT.edu" TargetMode="External"/><Relationship Id="rId2" Type="http://schemas.openxmlformats.org/officeDocument/2006/relationships/hyperlink" Target="http://www.research.pitt.ed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esearch.pitt.edu/orgen-stafflis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earch.pitt.edu/myra" TargetMode="External"/><Relationship Id="rId2" Type="http://schemas.openxmlformats.org/officeDocument/2006/relationships/hyperlink" Target="http://www.research.pitt.edu/office-research-forms-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channel/UCxKR3YXwBhlgC3KDoeJ-Kaw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5027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1F5B"/>
                </a:solidFill>
                <a:latin typeface="Georgia"/>
                <a:cs typeface="Georgia"/>
              </a:rPr>
              <a:t>Clinical and Corporate </a:t>
            </a:r>
          </a:p>
          <a:p>
            <a:pPr algn="ctr"/>
            <a:r>
              <a:rPr lang="en-US" sz="4800" dirty="0" smtClean="0">
                <a:solidFill>
                  <a:srgbClr val="001F5B"/>
                </a:solidFill>
                <a:latin typeface="Georgia"/>
                <a:cs typeface="Georgia"/>
              </a:rPr>
              <a:t>Contract Services Team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5153" y="2797537"/>
            <a:ext cx="8713693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1F5B"/>
                </a:solidFill>
                <a:latin typeface="Georgia"/>
                <a:cs typeface="Georgia"/>
              </a:rPr>
              <a:t>- </a:t>
            </a:r>
            <a:r>
              <a:rPr lang="en-US" sz="4000" cap="small" dirty="0">
                <a:solidFill>
                  <a:srgbClr val="001F5B"/>
                </a:solidFill>
                <a:latin typeface="Georgia"/>
                <a:cs typeface="Georgia"/>
              </a:rPr>
              <a:t>overview</a:t>
            </a:r>
            <a:r>
              <a:rPr lang="en-US" sz="4000" dirty="0">
                <a:solidFill>
                  <a:srgbClr val="001F5B"/>
                </a:solidFill>
                <a:latin typeface="Georgia"/>
                <a:cs typeface="Georgia"/>
              </a:rPr>
              <a:t> -</a:t>
            </a:r>
          </a:p>
          <a:p>
            <a:endParaRPr lang="en-US" sz="2400" dirty="0" smtClean="0">
              <a:solidFill>
                <a:srgbClr val="001F5B"/>
              </a:solidFill>
              <a:latin typeface="Georgia"/>
              <a:cs typeface="Georgia"/>
            </a:endParaRPr>
          </a:p>
          <a:p>
            <a:endParaRPr lang="en-US" sz="2400" dirty="0" smtClean="0">
              <a:solidFill>
                <a:srgbClr val="001F5B"/>
              </a:solidFill>
              <a:latin typeface="Georgia"/>
              <a:cs typeface="Georgia"/>
            </a:endParaRPr>
          </a:p>
          <a:p>
            <a:r>
              <a:rPr lang="en-US" sz="2400" dirty="0" smtClean="0">
                <a:solidFill>
                  <a:srgbClr val="001F5B"/>
                </a:solidFill>
                <a:latin typeface="Georgia"/>
                <a:cs typeface="Georgia"/>
              </a:rPr>
              <a:t>Esteban Mendoza</a:t>
            </a:r>
          </a:p>
          <a:p>
            <a:r>
              <a:rPr lang="en-US" sz="2400" dirty="0" smtClean="0">
                <a:solidFill>
                  <a:srgbClr val="001F5B"/>
                </a:solidFill>
                <a:latin typeface="Georgia"/>
                <a:cs typeface="Georgia"/>
              </a:rPr>
              <a:t>Office of Research</a:t>
            </a:r>
          </a:p>
          <a:p>
            <a:r>
              <a:rPr lang="en-US" sz="2400" dirty="0" smtClean="0">
                <a:solidFill>
                  <a:srgbClr val="001F5B"/>
                </a:solidFill>
                <a:latin typeface="Georgia"/>
                <a:cs typeface="Georgia"/>
              </a:rPr>
              <a:t>Senior Clinical/Corporate Contracts Officer</a:t>
            </a:r>
          </a:p>
          <a:p>
            <a:endParaRPr lang="en-US" sz="2400" dirty="0" smtClean="0">
              <a:solidFill>
                <a:srgbClr val="001F5B"/>
              </a:solidFill>
              <a:latin typeface="Georgia"/>
              <a:cs typeface="Georgia"/>
            </a:endParaRPr>
          </a:p>
          <a:p>
            <a:r>
              <a:rPr lang="en-US" sz="2400" dirty="0" smtClean="0">
                <a:solidFill>
                  <a:srgbClr val="001F5B"/>
                </a:solidFill>
                <a:latin typeface="Georgia"/>
                <a:cs typeface="Georgia"/>
              </a:rPr>
              <a:t>UNIVERSITY OF PITTSBURGH</a:t>
            </a:r>
          </a:p>
          <a:p>
            <a:r>
              <a:rPr lang="en-US" sz="2400" b="1" u="sng" dirty="0" smtClean="0">
                <a:solidFill>
                  <a:srgbClr val="FF0000"/>
                </a:solidFill>
                <a:latin typeface="Georgia"/>
                <a:cs typeface="Georgia"/>
              </a:rPr>
              <a:t>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236241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167054" y="975602"/>
            <a:ext cx="8229600" cy="5469160"/>
          </a:xfrm>
        </p:spPr>
        <p:txBody>
          <a:bodyPr>
            <a:normAutofit/>
          </a:bodyPr>
          <a:lstStyle/>
          <a:p>
            <a:pPr eaLnBrk="1" hangingPunct="1">
              <a:spcAft>
                <a:spcPts val="1000"/>
              </a:spcAft>
            </a:pPr>
            <a:r>
              <a:rPr lang="en-US" altLang="en-US" dirty="0" smtClean="0"/>
              <a:t>Contracts to acquire </a:t>
            </a:r>
            <a:r>
              <a:rPr lang="en-US" altLang="en-US" u="sng" dirty="0" smtClean="0"/>
              <a:t>research tools</a:t>
            </a:r>
            <a:r>
              <a:rPr lang="en-US" altLang="en-US" dirty="0" smtClean="0"/>
              <a:t> from</a:t>
            </a:r>
            <a:endParaRPr lang="en-US" altLang="en-US" sz="2400" dirty="0" smtClean="0"/>
          </a:p>
          <a:p>
            <a:pPr lvl="1" eaLnBrk="1" hangingPunct="1">
              <a:spcAft>
                <a:spcPts val="600"/>
              </a:spcAft>
            </a:pPr>
            <a:r>
              <a:rPr lang="en-US" altLang="en-US" sz="2400" dirty="0" smtClean="0"/>
              <a:t>Non-profit entities like other universities or repositories</a:t>
            </a:r>
          </a:p>
          <a:p>
            <a:pPr lvl="1" eaLnBrk="1" hangingPunct="1">
              <a:spcAft>
                <a:spcPts val="600"/>
              </a:spcAft>
            </a:pPr>
            <a:r>
              <a:rPr lang="en-US" altLang="en-US" sz="2400" dirty="0" smtClean="0"/>
              <a:t>The government, like the NIH</a:t>
            </a:r>
          </a:p>
          <a:p>
            <a:pPr lvl="1" eaLnBrk="1" hangingPunct="1">
              <a:spcAft>
                <a:spcPts val="600"/>
              </a:spcAft>
            </a:pPr>
            <a:r>
              <a:rPr lang="en-US" altLang="en-US" sz="2400" dirty="0" smtClean="0"/>
              <a:t>The for-profit sector, like a pharmaceutical company</a:t>
            </a:r>
          </a:p>
          <a:p>
            <a:pPr lvl="2">
              <a:spcAft>
                <a:spcPts val="600"/>
              </a:spcAft>
            </a:pPr>
            <a:r>
              <a:rPr lang="en-US" altLang="en-US" u="sng" dirty="0" smtClean="0"/>
              <a:t>Research materials/tools</a:t>
            </a:r>
            <a:r>
              <a:rPr lang="en-US" altLang="en-US" dirty="0" smtClean="0"/>
              <a:t>: transgenic animals, cell lines, human biological specimens, compounds/drugs, research tools, etc.</a:t>
            </a:r>
          </a:p>
          <a:p>
            <a:pPr lvl="1">
              <a:spcAft>
                <a:spcPts val="600"/>
              </a:spcAft>
            </a:pPr>
            <a:r>
              <a:rPr lang="en-US" altLang="en-US" b="1" dirty="0" smtClean="0">
                <a:solidFill>
                  <a:srgbClr val="FF0000"/>
                </a:solidFill>
              </a:rPr>
              <a:t>TIP: Until summer enhancement to </a:t>
            </a:r>
            <a:r>
              <a:rPr lang="en-US" altLang="en-US" b="1" dirty="0" err="1" smtClean="0">
                <a:solidFill>
                  <a:srgbClr val="FF0000"/>
                </a:solidFill>
              </a:rPr>
              <a:t>MyRA</a:t>
            </a:r>
            <a:r>
              <a:rPr lang="en-US" altLang="en-US" b="1" dirty="0" smtClean="0">
                <a:solidFill>
                  <a:srgbClr val="FF0000"/>
                </a:solidFill>
              </a:rPr>
              <a:t>, for dual transfer on </a:t>
            </a:r>
            <a:r>
              <a:rPr lang="en-US" altLang="en-US" b="1" dirty="0" err="1" smtClean="0">
                <a:solidFill>
                  <a:srgbClr val="FF0000"/>
                </a:solidFill>
              </a:rPr>
              <a:t>MyRA</a:t>
            </a:r>
            <a:r>
              <a:rPr lang="en-US" altLang="en-US" b="1" dirty="0" smtClean="0">
                <a:solidFill>
                  <a:srgbClr val="FF0000"/>
                </a:solidFill>
              </a:rPr>
              <a:t> fill out one record for “sending” and one for “receiving” and put a note they are related to the same project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5169"/>
            <a:ext cx="8229600" cy="85043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/>
              <a:t>MTAs are:</a:t>
            </a:r>
          </a:p>
        </p:txBody>
      </p:sp>
    </p:spTree>
    <p:extLst>
      <p:ext uri="{BB962C8B-B14F-4D97-AF65-F5344CB8AC3E}">
        <p14:creationId xmlns:p14="http://schemas.microsoft.com/office/powerpoint/2010/main" val="428452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140677" y="931985"/>
            <a:ext cx="8818685" cy="5301761"/>
          </a:xfrm>
        </p:spPr>
        <p:txBody>
          <a:bodyPr>
            <a:normAutofit/>
          </a:bodyPr>
          <a:lstStyle/>
          <a:p>
            <a:pPr eaLnBrk="1" hangingPunct="1">
              <a:spcAft>
                <a:spcPts val="600"/>
              </a:spcAft>
            </a:pPr>
            <a:r>
              <a:rPr lang="en-US" altLang="en-US" sz="2800" dirty="0" smtClean="0"/>
              <a:t>Sending materials to an investigator working at another university, the government or a company.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 smtClean="0"/>
              <a:t>Receiving materials from an investigator working at another University, the government or a company.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 smtClean="0"/>
              <a:t>Sometimes in a procurement situation.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 smtClean="0"/>
              <a:t>Sometimes under a collaboration.</a:t>
            </a:r>
          </a:p>
          <a:p>
            <a:pPr>
              <a:spcAft>
                <a:spcPts val="600"/>
              </a:spcAft>
            </a:pPr>
            <a:r>
              <a:rPr lang="en-US" altLang="en-US" sz="2800" b="1" dirty="0" smtClean="0">
                <a:solidFill>
                  <a:srgbClr val="FF0000"/>
                </a:solidFill>
              </a:rPr>
              <a:t>Only if no other contract exists to </a:t>
            </a:r>
            <a:r>
              <a:rPr lang="en-US" altLang="en-US" sz="2800" b="1" dirty="0">
                <a:solidFill>
                  <a:srgbClr val="FF0000"/>
                </a:solidFill>
              </a:rPr>
              <a:t>address the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transfer!</a:t>
            </a:r>
          </a:p>
          <a:p>
            <a:pPr lvl="1">
              <a:spcAft>
                <a:spcPts val="600"/>
              </a:spcAft>
            </a:pPr>
            <a:r>
              <a:rPr lang="en-US" altLang="en-US" sz="2000" b="1" i="1" u="sng" dirty="0" smtClean="0">
                <a:solidFill>
                  <a:srgbClr val="FF0000"/>
                </a:solidFill>
              </a:rPr>
              <a:t>NOT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 Needed: </a:t>
            </a:r>
            <a:r>
              <a:rPr lang="en-US" altLang="en-US" sz="2000" dirty="0" smtClean="0">
                <a:solidFill>
                  <a:srgbClr val="FF0000"/>
                </a:solidFill>
              </a:rPr>
              <a:t>Exchanging data/materials with clinical trial sponsor               </a:t>
            </a:r>
            <a:r>
              <a:rPr lang="en-US" altLang="en-US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instead amend the clinical trial agreement</a:t>
            </a:r>
            <a:endParaRPr lang="en-US" altLang="en-US" sz="2000" dirty="0" smtClean="0">
              <a:solidFill>
                <a:srgbClr val="FF0000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US" altLang="en-US" sz="2000" b="1" dirty="0" smtClean="0">
                <a:solidFill>
                  <a:srgbClr val="FF0000"/>
                </a:solidFill>
              </a:rPr>
              <a:t>Needed</a:t>
            </a:r>
            <a:r>
              <a:rPr lang="en-US" altLang="en-US" sz="2000" dirty="0" smtClean="0">
                <a:solidFill>
                  <a:srgbClr val="FF0000"/>
                </a:solidFill>
              </a:rPr>
              <a:t>: Using materials from a third party (i.e. a company) in an NIH funded project 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4639"/>
            <a:ext cx="8229600" cy="98681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/>
              <a:t>So when do you need an MTA?</a:t>
            </a:r>
          </a:p>
        </p:txBody>
      </p:sp>
    </p:spTree>
    <p:extLst>
      <p:ext uri="{BB962C8B-B14F-4D97-AF65-F5344CB8AC3E}">
        <p14:creationId xmlns:p14="http://schemas.microsoft.com/office/powerpoint/2010/main" val="266006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1"/>
          <p:cNvSpPr>
            <a:spLocks noGrp="1"/>
          </p:cNvSpPr>
          <p:nvPr>
            <p:ph idx="1"/>
          </p:nvPr>
        </p:nvSpPr>
        <p:spPr>
          <a:xfrm>
            <a:off x="352697" y="1112520"/>
            <a:ext cx="8229600" cy="4739640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800"/>
              </a:spcAft>
            </a:pPr>
            <a:r>
              <a:rPr lang="en-US" altLang="en-US" sz="3300" dirty="0" smtClean="0"/>
              <a:t>No, DUAs are for exchanging certain </a:t>
            </a:r>
            <a:r>
              <a:rPr lang="en-US" altLang="en-US" sz="3300" b="1" i="1" dirty="0" smtClean="0">
                <a:solidFill>
                  <a:srgbClr val="0070C0"/>
                </a:solidFill>
              </a:rPr>
              <a:t>protected clinical </a:t>
            </a:r>
            <a:r>
              <a:rPr lang="en-US" altLang="en-US" sz="3300" b="1" i="1" dirty="0">
                <a:solidFill>
                  <a:srgbClr val="0070C0"/>
                </a:solidFill>
              </a:rPr>
              <a:t>data </a:t>
            </a:r>
            <a:r>
              <a:rPr lang="en-US" altLang="en-US" sz="3300" b="1" i="1" dirty="0" smtClean="0">
                <a:solidFill>
                  <a:srgbClr val="0070C0"/>
                </a:solidFill>
              </a:rPr>
              <a:t>&amp; </a:t>
            </a:r>
            <a:r>
              <a:rPr lang="en-US" altLang="en-US" sz="3300" b="1" i="1" dirty="0">
                <a:solidFill>
                  <a:srgbClr val="0070C0"/>
                </a:solidFill>
              </a:rPr>
              <a:t>information</a:t>
            </a:r>
            <a:r>
              <a:rPr lang="en-US" altLang="en-US" sz="3300" dirty="0"/>
              <a:t> (</a:t>
            </a:r>
            <a:r>
              <a:rPr lang="en-US" altLang="en-US" sz="3300" dirty="0" smtClean="0"/>
              <a:t>i.e. </a:t>
            </a:r>
            <a:r>
              <a:rPr lang="en-US" altLang="en-US" sz="3300" i="1" u="sng" dirty="0" smtClean="0"/>
              <a:t>Limited Data Set</a:t>
            </a:r>
            <a:r>
              <a:rPr lang="en-US" altLang="en-US" sz="3300" dirty="0" smtClean="0"/>
              <a:t>) being shared for </a:t>
            </a:r>
            <a:r>
              <a:rPr lang="en-US" altLang="en-US" sz="3300" b="1" i="1" dirty="0" smtClean="0">
                <a:solidFill>
                  <a:srgbClr val="0070C0"/>
                </a:solidFill>
              </a:rPr>
              <a:t>research purposes</a:t>
            </a:r>
          </a:p>
          <a:p>
            <a:pPr lvl="1">
              <a:spcAft>
                <a:spcPts val="800"/>
              </a:spcAft>
            </a:pPr>
            <a:r>
              <a:rPr lang="en-US" altLang="en-US" b="1" dirty="0" smtClean="0">
                <a:solidFill>
                  <a:srgbClr val="FF0000"/>
                </a:solidFill>
              </a:rPr>
              <a:t>Required by HIPAA absent informed consent/HIPAA authorization </a:t>
            </a:r>
          </a:p>
          <a:p>
            <a:pPr lvl="1">
              <a:spcAft>
                <a:spcPts val="800"/>
              </a:spcAft>
            </a:pPr>
            <a:r>
              <a:rPr lang="en-US" altLang="en-US" b="1" dirty="0" smtClean="0">
                <a:solidFill>
                  <a:srgbClr val="FF0000"/>
                </a:solidFill>
              </a:rPr>
              <a:t>Only if not already addressed by another agreement (i.e. clinical trial agreement)</a:t>
            </a:r>
            <a:endParaRPr lang="en-US" altLang="en-US" dirty="0" smtClean="0"/>
          </a:p>
          <a:p>
            <a:pPr>
              <a:spcAft>
                <a:spcPts val="800"/>
              </a:spcAft>
            </a:pPr>
            <a:r>
              <a:rPr lang="en-US" altLang="en-US" sz="3300" dirty="0" smtClean="0"/>
              <a:t>MTAs are for </a:t>
            </a:r>
            <a:r>
              <a:rPr lang="en-US" altLang="en-US" sz="3300" b="1" i="1" dirty="0" smtClean="0">
                <a:solidFill>
                  <a:schemeClr val="accent4">
                    <a:lumMod val="75000"/>
                  </a:schemeClr>
                </a:solidFill>
              </a:rPr>
              <a:t>tangible materials</a:t>
            </a:r>
            <a:r>
              <a:rPr lang="en-US" altLang="en-US" sz="3300" dirty="0" smtClean="0"/>
              <a:t>. Any Pitt materials being sent outside of Pitt need an MTA or other appropriate form of contract</a:t>
            </a:r>
          </a:p>
          <a:p>
            <a:pPr>
              <a:spcAft>
                <a:spcPts val="800"/>
              </a:spcAft>
            </a:pPr>
            <a:r>
              <a:rPr lang="en-US" altLang="en-US" b="1" dirty="0" smtClean="0">
                <a:solidFill>
                  <a:srgbClr val="FF0000"/>
                </a:solidFill>
              </a:rPr>
              <a:t>TIP – may have a combined MTA/DUA if needed!</a:t>
            </a:r>
            <a:endParaRPr lang="en-US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7884"/>
            <a:ext cx="8229600" cy="91843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b="1" dirty="0" smtClean="0"/>
              <a:t>Is a DUA the same as an MTA?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10547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801363"/>
              </p:ext>
            </p:extLst>
          </p:nvPr>
        </p:nvGraphicFramePr>
        <p:xfrm>
          <a:off x="457200" y="1327544"/>
          <a:ext cx="8229600" cy="4467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29072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DUA/MTA</a:t>
                      </a:r>
                      <a:endParaRPr lang="en-US" sz="1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Collaboration</a:t>
                      </a:r>
                      <a:endParaRPr lang="en-US" sz="1400" dirty="0"/>
                    </a:p>
                  </a:txBody>
                  <a:tcPr marT="45723" marB="45723"/>
                </a:tc>
              </a:tr>
              <a:tr h="34858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Slogan</a:t>
                      </a:r>
                      <a:endParaRPr lang="en-US" sz="1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“Use Our Materials/Data”</a:t>
                      </a:r>
                      <a:endParaRPr lang="en-US" sz="1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“Let’s Work Together”</a:t>
                      </a:r>
                      <a:endParaRPr lang="en-US" sz="1400" dirty="0"/>
                    </a:p>
                  </a:txBody>
                  <a:tcPr marT="45723" marB="45723"/>
                </a:tc>
              </a:tr>
              <a:tr h="13229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Overview</a:t>
                      </a:r>
                      <a:endParaRPr lang="en-US" sz="1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Sharing of our research materials</a:t>
                      </a:r>
                      <a:r>
                        <a:rPr lang="en-US" sz="1400" baseline="0" dirty="0" smtClean="0"/>
                        <a:t> /data with the recipient for recipient’s research project</a:t>
                      </a:r>
                      <a:endParaRPr lang="en-US" sz="1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Involvement by both parties, often in</a:t>
                      </a:r>
                      <a:r>
                        <a:rPr lang="en-US" sz="1400" baseline="0" dirty="0" smtClean="0"/>
                        <a:t> complementary ways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Pitt’s contribution:</a:t>
                      </a:r>
                    </a:p>
                    <a:p>
                      <a:r>
                        <a:rPr lang="en-US" sz="1400" dirty="0" smtClean="0"/>
                        <a:t>Hands-on</a:t>
                      </a:r>
                      <a:r>
                        <a:rPr lang="en-US" sz="1400" baseline="0" dirty="0" smtClean="0"/>
                        <a:t> research, data analysis, experimental design</a:t>
                      </a:r>
                      <a:endParaRPr lang="en-US" sz="1400" dirty="0"/>
                    </a:p>
                  </a:txBody>
                  <a:tcPr marT="45723" marB="45723"/>
                </a:tc>
              </a:tr>
              <a:tr h="34858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Form of contract</a:t>
                      </a:r>
                      <a:endParaRPr lang="en-US" sz="1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Often streamlined w/ other universities (i.e. UBMTA </a:t>
                      </a:r>
                      <a:r>
                        <a:rPr lang="en-US" sz="1400" baseline="0" dirty="0" smtClean="0"/>
                        <a:t>/ NIH SLA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More detailed</a:t>
                      </a:r>
                      <a:endParaRPr lang="en-US" sz="1400" dirty="0"/>
                    </a:p>
                  </a:txBody>
                  <a:tcPr marT="45723" marB="45723"/>
                </a:tc>
              </a:tr>
              <a:tr h="8881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Publication</a:t>
                      </a:r>
                      <a:endParaRPr lang="en-US" sz="1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Generally only</a:t>
                      </a:r>
                      <a:r>
                        <a:rPr lang="en-US" sz="1400" baseline="0" dirty="0" smtClean="0"/>
                        <a:t> recipient would publish results</a:t>
                      </a:r>
                      <a:endParaRPr lang="en-US" sz="1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Both parties can publish, often initial publication of results will be a joint publication</a:t>
                      </a:r>
                      <a:endParaRPr lang="en-US" sz="1400" dirty="0"/>
                    </a:p>
                  </a:txBody>
                  <a:tcPr marT="45723" marB="45723"/>
                </a:tc>
              </a:tr>
              <a:tr h="49979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Share back</a:t>
                      </a:r>
                      <a:r>
                        <a:rPr lang="en-US" sz="1400" baseline="0" dirty="0" smtClean="0"/>
                        <a:t> of research results to Pitt investigator</a:t>
                      </a:r>
                      <a:endParaRPr lang="en-US" sz="1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Can be included, if desired by Pitt investigator </a:t>
                      </a:r>
                      <a:endParaRPr lang="en-US" sz="1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Standard</a:t>
                      </a:r>
                      <a:r>
                        <a:rPr lang="en-US" sz="1400" baseline="0" dirty="0" smtClean="0"/>
                        <a:t> for collaborations</a:t>
                      </a:r>
                      <a:endParaRPr lang="en-US" sz="1400" dirty="0"/>
                    </a:p>
                  </a:txBody>
                  <a:tcPr marT="45723" marB="45723"/>
                </a:tc>
              </a:tr>
              <a:tr h="49979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Bi-directional transfer of materials</a:t>
                      </a:r>
                      <a:endParaRPr lang="en-US" sz="1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Sometimes, depending upon the project</a:t>
                      </a:r>
                      <a:endParaRPr lang="en-US" sz="1400" dirty="0"/>
                    </a:p>
                  </a:txBody>
                  <a:tcPr marT="45723" marB="45723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5131" y="274637"/>
            <a:ext cx="8451669" cy="9445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b="1" dirty="0"/>
              <a:t>DUA/MTA vs </a:t>
            </a:r>
            <a:r>
              <a:rPr lang="en-US" sz="3600" b="1" dirty="0" smtClean="0"/>
              <a:t>COLLABORATION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900" b="1" dirty="0" smtClean="0">
                <a:solidFill>
                  <a:srgbClr val="00B0F0"/>
                </a:solidFill>
              </a:rPr>
              <a:t>“Is this a collaboration with recipient?”</a:t>
            </a:r>
            <a:endParaRPr lang="en-US" sz="29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43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149469" y="1714501"/>
            <a:ext cx="8765931" cy="4334608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altLang="en-US" sz="3600" dirty="0" smtClean="0"/>
              <a:t>Cultural differences</a:t>
            </a:r>
            <a:r>
              <a:rPr lang="en-US" altLang="en-US" sz="3600" dirty="0" smtClean="0">
                <a:sym typeface="Wingdings" panose="05000000000000000000" pitchFamily="2" charset="2"/>
              </a:rPr>
              <a:t>: </a:t>
            </a:r>
            <a:r>
              <a:rPr lang="en-US" altLang="en-US" sz="3600" dirty="0" smtClean="0"/>
              <a:t>open vs closed</a:t>
            </a:r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eaLnBrk="1" hangingPunct="1">
              <a:defRPr/>
            </a:pPr>
            <a:r>
              <a:rPr lang="en-US" altLang="en-US" sz="3600" dirty="0" smtClean="0"/>
              <a:t>Business differences: educational vs commercial</a:t>
            </a:r>
          </a:p>
          <a:p>
            <a:pPr marL="0" indent="0" eaLnBrk="1" hangingPunct="1">
              <a:buNone/>
              <a:defRPr/>
            </a:pPr>
            <a:endParaRPr lang="en-US" altLang="en-US" sz="3600" dirty="0" smtClean="0"/>
          </a:p>
          <a:p>
            <a:pPr>
              <a:defRPr/>
            </a:pPr>
            <a:r>
              <a:rPr lang="en-US" altLang="en-US" sz="3600" dirty="0" smtClean="0"/>
              <a:t>Regulatory differences:</a:t>
            </a:r>
            <a:r>
              <a:rPr lang="en-US" altLang="en-US" sz="3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3600" dirty="0" smtClean="0"/>
              <a:t>university vs</a:t>
            </a:r>
            <a:r>
              <a:rPr lang="en-US" altLang="en-US" sz="3600" dirty="0"/>
              <a:t> </a:t>
            </a:r>
            <a:r>
              <a:rPr lang="en-US" altLang="en-US" sz="3600" dirty="0" smtClean="0"/>
              <a:t>pharma</a:t>
            </a:r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>
              <a:spcAft>
                <a:spcPts val="600"/>
              </a:spcAft>
              <a:defRPr/>
            </a:pPr>
            <a:r>
              <a:rPr lang="en-US" altLang="en-US" sz="3600" dirty="0" smtClean="0"/>
              <a:t>SOLUTIONS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b="1" dirty="0" smtClean="0">
                <a:solidFill>
                  <a:srgbClr val="0070C0"/>
                </a:solidFill>
              </a:rPr>
              <a:t>OPEN DIALOGUE to understand sponsor’s specific needs under the project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b="1" dirty="0" smtClean="0">
                <a:solidFill>
                  <a:srgbClr val="0070C0"/>
                </a:solidFill>
              </a:rPr>
              <a:t>allow </a:t>
            </a:r>
            <a:r>
              <a:rPr lang="en-US" altLang="en-US" b="1" dirty="0">
                <a:solidFill>
                  <a:srgbClr val="0070C0"/>
                </a:solidFill>
              </a:rPr>
              <a:t>for review of manuscripts prior to </a:t>
            </a:r>
            <a:r>
              <a:rPr lang="en-US" altLang="en-US" b="1" dirty="0" smtClean="0">
                <a:solidFill>
                  <a:srgbClr val="0070C0"/>
                </a:solidFill>
              </a:rPr>
              <a:t>publication to redact confidential </a:t>
            </a:r>
            <a:r>
              <a:rPr lang="en-US" altLang="en-US" b="1" dirty="0">
                <a:solidFill>
                  <a:srgbClr val="0070C0"/>
                </a:solidFill>
              </a:rPr>
              <a:t>information </a:t>
            </a:r>
            <a:r>
              <a:rPr lang="en-US" altLang="en-US" b="1" dirty="0" smtClean="0">
                <a:solidFill>
                  <a:srgbClr val="0070C0"/>
                </a:solidFill>
              </a:rPr>
              <a:t>&amp; protect potential discoveries</a:t>
            </a:r>
            <a:endParaRPr lang="en-US" altLang="en-US" b="1" dirty="0">
              <a:solidFill>
                <a:srgbClr val="0070C0"/>
              </a:solidFill>
            </a:endParaRP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b="1" dirty="0" smtClean="0">
                <a:solidFill>
                  <a:srgbClr val="0070C0"/>
                </a:solidFill>
              </a:rPr>
              <a:t>grant the right to negotiate exclusive licenses to patentable discoveries from the sponsored research</a:t>
            </a:r>
            <a:endParaRPr lang="en-US" altLang="en-US" b="1" dirty="0">
              <a:solidFill>
                <a:srgbClr val="0070C0"/>
              </a:solidFill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u="sng" dirty="0" smtClean="0"/>
              <a:t>Key to Success is Meeting the Different Needs of Academia &amp; Industry</a:t>
            </a:r>
          </a:p>
        </p:txBody>
      </p:sp>
    </p:spTree>
    <p:extLst>
      <p:ext uri="{BB962C8B-B14F-4D97-AF65-F5344CB8AC3E}">
        <p14:creationId xmlns:p14="http://schemas.microsoft.com/office/powerpoint/2010/main" val="406146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485" y="160337"/>
            <a:ext cx="8229600" cy="72768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cs typeface="Georgia"/>
              </a:rPr>
              <a:t>Key Topics </a:t>
            </a:r>
            <a:r>
              <a:rPr lang="en-US" sz="3600" b="1" dirty="0">
                <a:cs typeface="Georgia"/>
              </a:rPr>
              <a:t>in Recent </a:t>
            </a:r>
            <a:r>
              <a:rPr lang="en-US" sz="3600" b="1" dirty="0" smtClean="0">
                <a:cs typeface="Georgia"/>
              </a:rPr>
              <a:t>Agreements</a:t>
            </a:r>
            <a:endParaRPr lang="en-US" sz="3600" b="1" dirty="0">
              <a:cs typeface="Georg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937" y="1060437"/>
            <a:ext cx="8774725" cy="4997464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No Publication Blocks (i.e. “control”/“prior approval”)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/>
              <a:t>Trade Secrets – high risk, perpetual obligations 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Excessive </a:t>
            </a:r>
            <a:r>
              <a:rPr lang="en-US" dirty="0"/>
              <a:t>control </a:t>
            </a:r>
            <a:r>
              <a:rPr lang="en-US" dirty="0" smtClean="0"/>
              <a:t>or “reach through” 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“Assignment” to all “arising </a:t>
            </a:r>
            <a:r>
              <a:rPr lang="en-US" dirty="0"/>
              <a:t>from</a:t>
            </a:r>
            <a:r>
              <a:rPr lang="en-US" dirty="0" smtClean="0"/>
              <a:t>” 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Giving away “know-how</a:t>
            </a:r>
            <a:r>
              <a:rPr lang="en-US" dirty="0"/>
              <a:t>” </a:t>
            </a:r>
            <a:r>
              <a:rPr lang="en-US" dirty="0" smtClean="0"/>
              <a:t>can prevent </a:t>
            </a:r>
            <a:r>
              <a:rPr lang="en-US" dirty="0"/>
              <a:t>investigators from </a:t>
            </a:r>
            <a:r>
              <a:rPr lang="en-US" dirty="0" smtClean="0"/>
              <a:t>engaging in their own research in future projects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/>
              <a:t>Export Control info/materials </a:t>
            </a:r>
            <a:r>
              <a:rPr lang="en-US" dirty="0" smtClean="0"/>
              <a:t>excludes investigators </a:t>
            </a:r>
            <a:r>
              <a:rPr lang="en-US" dirty="0"/>
              <a:t>students from certain countries from participating in our </a:t>
            </a:r>
            <a:r>
              <a:rPr lang="en-US" dirty="0" smtClean="0"/>
              <a:t>research; </a:t>
            </a:r>
            <a:r>
              <a:rPr lang="en-US" i="1" dirty="0" smtClean="0">
                <a:solidFill>
                  <a:srgbClr val="FF0000"/>
                </a:solidFill>
              </a:rPr>
              <a:t>potential fines &amp; </a:t>
            </a:r>
            <a:r>
              <a:rPr lang="en-US" i="1" u="sng" dirty="0" smtClean="0">
                <a:solidFill>
                  <a:srgbClr val="FF0000"/>
                </a:solidFill>
              </a:rPr>
              <a:t>incarceration</a:t>
            </a:r>
            <a:r>
              <a:rPr lang="en-US" i="1" dirty="0" smtClean="0">
                <a:solidFill>
                  <a:srgbClr val="FF0000"/>
                </a:solidFill>
              </a:rPr>
              <a:t> for any breach of such laws!</a:t>
            </a:r>
            <a:endParaRPr lang="en-US" i="1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Indemnification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We gladly share results and data but recipients must be responsible for their own use.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PITT can’t be responsible for actions of unrelated third parties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8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3157"/>
            <a:ext cx="8229600" cy="748404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Additional Tips – Budgets and F&amp;A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657" y="993619"/>
            <a:ext cx="8691327" cy="538907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2400" dirty="0"/>
              <a:t>Internal Budget vs. Corporate Contract Budget </a:t>
            </a:r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en-US" sz="2200" dirty="0" smtClean="0"/>
              <a:t>In general, industry sponsors only need total or total breakdown</a:t>
            </a:r>
            <a:endParaRPr lang="en-US" sz="2200" dirty="0"/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endParaRPr lang="en-US" sz="6600" dirty="0" smtClean="0">
              <a:solidFill>
                <a:srgbClr val="FF0000"/>
              </a:solidFill>
            </a:endParaRP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400" dirty="0" smtClean="0">
                <a:solidFill>
                  <a:srgbClr val="FF0000"/>
                </a:solidFill>
              </a:rPr>
              <a:t>Contact us if unsure of correct F&amp;A (i.e. research vs. clinical)</a:t>
            </a:r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en-US" sz="2400" dirty="0" smtClean="0">
                <a:solidFill>
                  <a:srgbClr val="FF0000"/>
                </a:solidFill>
              </a:rPr>
              <a:t>MTCD vs. TDC (clinical) </a:t>
            </a:r>
            <a:r>
              <a:rPr lang="en-US" sz="1600" dirty="0" smtClean="0">
                <a:solidFill>
                  <a:srgbClr val="FF0000"/>
                </a:solidFill>
                <a:hlinkClick r:id="rId2"/>
              </a:rPr>
              <a:t>http://www.research.pitt.edu/dataforproposalpreparation#facilityandadministrativecosts</a:t>
            </a:r>
            <a:endParaRPr lang="en-US" sz="1600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2400" dirty="0" smtClean="0"/>
              <a:t>If sponsor </a:t>
            </a:r>
            <a:r>
              <a:rPr lang="en-US" sz="2400" dirty="0"/>
              <a:t>refuses to pay for full F&amp;A</a:t>
            </a:r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en-US" sz="2400" dirty="0" smtClean="0"/>
              <a:t>Written proof </a:t>
            </a:r>
            <a:r>
              <a:rPr lang="en-US" sz="2400" dirty="0"/>
              <a:t>of sponsor’s </a:t>
            </a:r>
            <a:r>
              <a:rPr lang="en-US" sz="2400" dirty="0" smtClean="0"/>
              <a:t>policy limiting F&amp;A rate, </a:t>
            </a:r>
            <a:r>
              <a:rPr lang="en-US" sz="2400" b="1" i="1" dirty="0" smtClean="0"/>
              <a:t>or</a:t>
            </a:r>
            <a:r>
              <a:rPr lang="en-US" sz="2400" dirty="0" smtClean="0"/>
              <a:t> </a:t>
            </a:r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en-US" sz="2400" dirty="0" smtClean="0"/>
              <a:t>PI can apply </a:t>
            </a:r>
            <a:r>
              <a:rPr lang="en-US" sz="2400" dirty="0"/>
              <a:t>for </a:t>
            </a:r>
            <a:r>
              <a:rPr lang="en-US" sz="2400" dirty="0" smtClean="0"/>
              <a:t>waiver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678415"/>
              </p:ext>
            </p:extLst>
          </p:nvPr>
        </p:nvGraphicFramePr>
        <p:xfrm>
          <a:off x="3250194" y="1982705"/>
          <a:ext cx="3051018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5509"/>
                <a:gridCol w="1525509"/>
              </a:tblGrid>
              <a:tr h="28241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Direct</a:t>
                      </a:r>
                      <a:r>
                        <a:rPr lang="en-US" sz="1600" baseline="0" dirty="0" smtClean="0"/>
                        <a:t> Costs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$10,000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241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Indirect Costs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$5,900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241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$15,900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202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211"/>
            <a:ext cx="8229600" cy="748404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Additional Tips – Scope of Work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863" y="968724"/>
            <a:ext cx="8229600" cy="531438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dirty="0" smtClean="0"/>
              <a:t>Scopes of Work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endParaRPr lang="en-US" dirty="0" smtClean="0"/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en-US" dirty="0" smtClean="0"/>
              <a:t>Scientific description of experiments &amp; materials</a:t>
            </a:r>
          </a:p>
          <a:p>
            <a:pPr lvl="1">
              <a:spcBef>
                <a:spcPts val="0"/>
              </a:spcBef>
              <a:spcAft>
                <a:spcPts val="1000"/>
              </a:spcAft>
            </a:pPr>
            <a:endParaRPr lang="en-US" b="1" dirty="0" smtClean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solidFill>
                  <a:srgbClr val="FF0000"/>
                </a:solidFill>
              </a:rPr>
              <a:t>NO contract terms (i.e. cost, ownership, budget)</a:t>
            </a:r>
          </a:p>
          <a:p>
            <a:pPr lvl="1">
              <a:spcBef>
                <a:spcPts val="0"/>
              </a:spcBef>
              <a:spcAft>
                <a:spcPts val="1000"/>
              </a:spcAft>
            </a:pPr>
            <a:endParaRPr lang="en-US" dirty="0" smtClean="0"/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en-US" dirty="0" smtClean="0"/>
              <a:t>May contain estimated timelines for individual steps</a:t>
            </a:r>
          </a:p>
        </p:txBody>
      </p:sp>
    </p:spTree>
    <p:extLst>
      <p:ext uri="{BB962C8B-B14F-4D97-AF65-F5344CB8AC3E}">
        <p14:creationId xmlns:p14="http://schemas.microsoft.com/office/powerpoint/2010/main" val="378158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211"/>
            <a:ext cx="8229600" cy="748404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Additional Tips - Amendments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863" y="968724"/>
            <a:ext cx="8229600" cy="531438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dirty="0" smtClean="0"/>
              <a:t>Amendment vs. New Agreement</a:t>
            </a:r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en-US" dirty="0" smtClean="0"/>
              <a:t>Different PI?</a:t>
            </a:r>
          </a:p>
          <a:p>
            <a:pPr marL="457200" lvl="1" indent="0">
              <a:spcBef>
                <a:spcPts val="0"/>
              </a:spcBef>
              <a:spcAft>
                <a:spcPts val="1000"/>
              </a:spcAft>
              <a:buNone/>
            </a:pPr>
            <a:endParaRPr lang="en-US" dirty="0" smtClean="0"/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en-US" dirty="0" smtClean="0"/>
              <a:t>Different area of research? </a:t>
            </a:r>
          </a:p>
          <a:p>
            <a:pPr marL="457200" lvl="1" indent="0">
              <a:spcBef>
                <a:spcPts val="0"/>
              </a:spcBef>
              <a:spcAft>
                <a:spcPts val="1000"/>
              </a:spcAft>
              <a:buNone/>
            </a:pPr>
            <a:endParaRPr lang="en-US" dirty="0" smtClean="0"/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en-US" dirty="0" smtClean="0"/>
              <a:t>New materials/tools?</a:t>
            </a:r>
          </a:p>
          <a:p>
            <a:pPr marL="457200" lvl="1" indent="0">
              <a:spcBef>
                <a:spcPts val="0"/>
              </a:spcBef>
              <a:spcAft>
                <a:spcPts val="1000"/>
              </a:spcAft>
              <a:buNone/>
            </a:pPr>
            <a:endParaRPr lang="en-US" dirty="0" smtClean="0"/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en-US" dirty="0" smtClean="0"/>
              <a:t>Altering nature of project i.e. </a:t>
            </a:r>
            <a:r>
              <a:rPr lang="en-US" i="1" dirty="0" smtClean="0"/>
              <a:t>in vitro ↔ human?</a:t>
            </a:r>
          </a:p>
        </p:txBody>
      </p:sp>
    </p:spTree>
    <p:extLst>
      <p:ext uri="{BB962C8B-B14F-4D97-AF65-F5344CB8AC3E}">
        <p14:creationId xmlns:p14="http://schemas.microsoft.com/office/powerpoint/2010/main" val="200696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3100" dirty="0"/>
              <a:t>	</a:t>
            </a:r>
            <a:r>
              <a:rPr lang="en-US" altLang="en-US" sz="3100" dirty="0" smtClean="0"/>
              <a:t>	Office of Research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100" dirty="0"/>
              <a:t>	</a:t>
            </a:r>
            <a:r>
              <a:rPr lang="en-US" altLang="en-US" sz="3100" dirty="0" smtClean="0"/>
              <a:t>	University Club-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100" dirty="0"/>
              <a:t>	</a:t>
            </a:r>
            <a:r>
              <a:rPr lang="en-US" altLang="en-US" sz="3100" dirty="0" smtClean="0"/>
              <a:t>	123 University Place, Lower Lobby</a:t>
            </a:r>
          </a:p>
          <a:p>
            <a:pPr lvl="1">
              <a:buNone/>
            </a:pPr>
            <a:r>
              <a:rPr lang="en-US" altLang="en-US" dirty="0" smtClean="0">
                <a:hlinkClick r:id="rId2"/>
              </a:rPr>
              <a:t>http</a:t>
            </a:r>
            <a:r>
              <a:rPr lang="en-US" altLang="en-US" dirty="0">
                <a:hlinkClick r:id="rId2"/>
              </a:rPr>
              <a:t>://www.research.pitt.edu/</a:t>
            </a:r>
            <a:endParaRPr lang="en-US" altLang="en-US" dirty="0"/>
          </a:p>
          <a:p>
            <a:pPr eaLnBrk="1" hangingPunct="1">
              <a:buFont typeface="Wingdings" pitchFamily="2" charset="2"/>
              <a:buNone/>
            </a:pPr>
            <a:endParaRPr lang="en-US" altLang="en-US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		Phone 	412-624-7419 </a:t>
            </a:r>
            <a:r>
              <a:rPr lang="en-US" altLang="en-US" sz="1600" dirty="0" smtClean="0"/>
              <a:t>(Clinical/Corporate)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600" dirty="0" smtClean="0"/>
              <a:t>	 	</a:t>
            </a:r>
            <a:r>
              <a:rPr lang="en-US" altLang="en-US" dirty="0" smtClean="0"/>
              <a:t>Phone 	412-624-7400 </a:t>
            </a:r>
            <a:r>
              <a:rPr lang="en-US" altLang="en-US" sz="1600" dirty="0" smtClean="0"/>
              <a:t>(General)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		Fax 		412-624-7414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	Esteban Mendoza</a:t>
            </a:r>
          </a:p>
          <a:p>
            <a:pPr>
              <a:buNone/>
            </a:pPr>
            <a:r>
              <a:rPr lang="en-US" altLang="en-US" dirty="0" smtClean="0"/>
              <a:t>	 	Phone 	412-624-7402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		</a:t>
            </a:r>
            <a:r>
              <a:rPr lang="en-US" altLang="en-US" dirty="0" smtClean="0">
                <a:hlinkClick r:id="rId3"/>
              </a:rPr>
              <a:t>esm34@PITT.edu</a:t>
            </a:r>
            <a:endParaRPr lang="en-US" altLang="en-US" dirty="0"/>
          </a:p>
          <a:p>
            <a:pPr lvl="1">
              <a:buFont typeface="Wingdings" pitchFamily="2" charset="2"/>
              <a:buNone/>
            </a:pPr>
            <a:r>
              <a:rPr lang="en-US" altLang="en-US" sz="2000" dirty="0" smtClean="0">
                <a:hlinkClick r:id="rId4"/>
              </a:rPr>
              <a:t>http://www.research.pitt.edu/orgen-stafflist</a:t>
            </a:r>
            <a:endParaRPr lang="en-US" altLang="en-US" dirty="0" smtClean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Who can you contact for more information?</a:t>
            </a:r>
          </a:p>
        </p:txBody>
      </p:sp>
    </p:spTree>
    <p:extLst>
      <p:ext uri="{BB962C8B-B14F-4D97-AF65-F5344CB8AC3E}">
        <p14:creationId xmlns:p14="http://schemas.microsoft.com/office/powerpoint/2010/main" val="364772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03" y="144010"/>
            <a:ext cx="8926286" cy="953271"/>
          </a:xfrm>
        </p:spPr>
        <p:txBody>
          <a:bodyPr>
            <a:normAutofit/>
          </a:bodyPr>
          <a:lstStyle/>
          <a:p>
            <a:r>
              <a:rPr lang="en-US" sz="3800" b="1" dirty="0" smtClean="0"/>
              <a:t>Clinical &amp; Corporate Contract Services Team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3148"/>
            <a:ext cx="8229600" cy="452596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3600" b="1" cap="small" dirty="0" smtClean="0"/>
              <a:t>What Will Be Covered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Organization Overview</a:t>
            </a:r>
          </a:p>
          <a:p>
            <a:pPr>
              <a:spcBef>
                <a:spcPts val="2400"/>
              </a:spcBef>
            </a:pPr>
            <a:r>
              <a:rPr lang="en-US" dirty="0" err="1"/>
              <a:t>MyRA</a:t>
            </a:r>
            <a:r>
              <a:rPr lang="en-US" dirty="0"/>
              <a:t> - New Intake Process for Non-Financials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The Basic – CDAs, MTAs / DUAs, Collaborations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Key Consideration in Contracts </a:t>
            </a:r>
          </a:p>
          <a:p>
            <a:pPr>
              <a:spcBef>
                <a:spcPts val="24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Tips</a:t>
            </a:r>
            <a:r>
              <a:rPr lang="en-US" dirty="0" smtClean="0"/>
              <a:t> &amp; </a:t>
            </a:r>
            <a:r>
              <a:rPr lang="en-US" b="1" dirty="0" smtClean="0">
                <a:solidFill>
                  <a:schemeClr val="tx2"/>
                </a:solidFill>
              </a:rPr>
              <a:t>Resources / websites</a:t>
            </a:r>
            <a:endParaRPr lang="en-US" b="1" dirty="0">
              <a:solidFill>
                <a:schemeClr val="tx2"/>
              </a:solidFill>
            </a:endParaRPr>
          </a:p>
          <a:p>
            <a:pPr>
              <a:spcBef>
                <a:spcPts val="24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78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2054" name="Picture 6" descr="C:\Users\jnm18\AppData\Local\Microsoft\Windows\Temporary Internet Files\Content.IE5\ZO2GEQ3D\MC90038404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017" y="2522372"/>
            <a:ext cx="1559966" cy="181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19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536" y="160338"/>
            <a:ext cx="8066364" cy="687387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Overview of Research Administration</a:t>
            </a:r>
            <a:endParaRPr lang="en-US" sz="28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0507244"/>
              </p:ext>
            </p:extLst>
          </p:nvPr>
        </p:nvGraphicFramePr>
        <p:xfrm>
          <a:off x="495299" y="836023"/>
          <a:ext cx="8335192" cy="5756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9248"/>
                <a:gridCol w="1742972"/>
                <a:gridCol w="1742972"/>
              </a:tblGrid>
              <a:tr h="383116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University of Pittsburgh</a:t>
                      </a:r>
                      <a:r>
                        <a:rPr lang="en-US" sz="1600" baseline="0" dirty="0" smtClean="0"/>
                        <a:t> - </a:t>
                      </a:r>
                      <a:r>
                        <a:rPr lang="en-US" sz="1600" dirty="0" smtClean="0"/>
                        <a:t>Office of Research (OR) Processing Teams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5107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Clinical and Corporate  Contract Services Team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Federal Contract Services Team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Grants Management Services Team</a:t>
                      </a:r>
                      <a:endParaRPr lang="en-US" sz="1400" b="1" dirty="0"/>
                    </a:p>
                  </a:txBody>
                  <a:tcPr/>
                </a:tc>
              </a:tr>
              <a:tr h="4808143">
                <a:tc>
                  <a:txBody>
                    <a:bodyPr/>
                    <a:lstStyle/>
                    <a:p>
                      <a:r>
                        <a:rPr lang="en-US" sz="1400" u="sng" dirty="0" smtClean="0"/>
                        <a:t>NON-FINANCIAL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-Research</a:t>
                      </a:r>
                      <a:r>
                        <a:rPr lang="en-US" sz="1400" baseline="0" dirty="0" smtClean="0"/>
                        <a:t> Confidential Disclosure Agreement/Non-disclosure Agreement (CDA/NDA)</a:t>
                      </a:r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smtClean="0"/>
                        <a:t>-Material Transfer Agreement (MTA): incoming &amp; outgoing </a:t>
                      </a:r>
                    </a:p>
                    <a:p>
                      <a:r>
                        <a:rPr lang="en-US" sz="1400" baseline="0" dirty="0" smtClean="0"/>
                        <a:t>(includes equipment loan agreements, CRADAs, drug supply agreements)</a:t>
                      </a:r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smtClean="0"/>
                        <a:t>-Data Use Agreement (DUA)</a:t>
                      </a:r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smtClean="0"/>
                        <a:t>-Non-Financial Collaboration Agreements</a:t>
                      </a:r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u="sng" baseline="0" dirty="0" smtClean="0"/>
                        <a:t>FINANCIAL</a:t>
                      </a:r>
                    </a:p>
                    <a:p>
                      <a:r>
                        <a:rPr lang="en-US" sz="1400" u="none" baseline="0" dirty="0" smtClean="0"/>
                        <a:t>-Corporate research agreements (CRAs)- includes investigator-initiated basic research agreements as well as applicable clinical trial agreements (CTAs)</a:t>
                      </a:r>
                    </a:p>
                    <a:p>
                      <a:endParaRPr lang="en-US" sz="1400" u="none" baseline="0" dirty="0" smtClean="0"/>
                    </a:p>
                    <a:p>
                      <a:r>
                        <a:rPr lang="en-US" sz="1400" u="none" baseline="0" dirty="0" smtClean="0"/>
                        <a:t>-Subawards and contracted services agreements under corporate funded contracts</a:t>
                      </a:r>
                    </a:p>
                    <a:p>
                      <a:endParaRPr lang="en-US" sz="1400" u="none" baseline="0" dirty="0" smtClean="0"/>
                    </a:p>
                    <a:p>
                      <a:r>
                        <a:rPr lang="en-US" sz="1400" u="none" baseline="0" dirty="0" smtClean="0"/>
                        <a:t>-Proposals for corporate funding</a:t>
                      </a:r>
                      <a:endParaRPr lang="en-US" sz="14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Proposal</a:t>
                      </a:r>
                      <a:r>
                        <a:rPr lang="en-US" sz="1400" baseline="0" dirty="0" smtClean="0"/>
                        <a:t>s &amp; Awards for Federal Contracts (mainly from RFP and RFQ submissions)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Grant Proposals &amp; Awards</a:t>
                      </a:r>
                      <a:r>
                        <a:rPr lang="en-US" sz="1400" baseline="0" dirty="0" smtClean="0"/>
                        <a:t> from federal sponsors/agencies (i.e. NIH, NSF, DOE, DOD, etc.)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778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1366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Overview of Submission Process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825" y="1186004"/>
            <a:ext cx="8229600" cy="4867731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500" dirty="0" smtClean="0"/>
              <a:t>Financial Contracts require submission forms - see “Clinical Corporate/Forms”:</a:t>
            </a:r>
            <a:endParaRPr lang="en-US" sz="3500" dirty="0" smtClean="0">
              <a:hlinkClick r:id="rId2"/>
            </a:endParaRP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 smtClean="0">
                <a:hlinkClick r:id="rId2"/>
              </a:rPr>
              <a:t>http://www.research.pitt.edu/office-research-forms-0</a:t>
            </a:r>
            <a:endParaRPr lang="en-US" sz="2400" dirty="0" smtClean="0"/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endParaRPr lang="en-US" sz="3500" dirty="0" smtClean="0"/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500" dirty="0" smtClean="0"/>
              <a:t>Non-Financial Contracts (MTA/DUA/CDA) electronically submitted through </a:t>
            </a:r>
            <a:r>
              <a:rPr lang="en-US" sz="3500" dirty="0" err="1" smtClean="0"/>
              <a:t>MyRA</a:t>
            </a:r>
            <a:r>
              <a:rPr lang="en-US" sz="3500" dirty="0" smtClean="0"/>
              <a:t>: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www.research.pitt.edu/myra</a:t>
            </a:r>
            <a:r>
              <a:rPr lang="en-US" sz="2400" dirty="0" smtClean="0"/>
              <a:t> 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500" b="1" dirty="0" smtClean="0">
                <a:solidFill>
                  <a:srgbClr val="FF0000"/>
                </a:solidFill>
              </a:rPr>
              <a:t>TIP: Tutorials on YouTube!: </a:t>
            </a:r>
            <a:r>
              <a:rPr lang="en-US" sz="2200" u="sng" dirty="0">
                <a:hlinkClick r:id="rId4"/>
              </a:rPr>
              <a:t>https://</a:t>
            </a:r>
            <a:r>
              <a:rPr lang="en-US" sz="2200" u="sng" dirty="0" smtClean="0">
                <a:hlinkClick r:id="rId4"/>
              </a:rPr>
              <a:t>www.youtube.com/channel/UCxKR3YXwBhlgC3KDoeJ-Kaw</a:t>
            </a:r>
            <a:r>
              <a:rPr lang="en-US" sz="2200" u="sng" dirty="0" smtClean="0"/>
              <a:t> 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404767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9639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altLang="en-US" i="1" dirty="0" smtClean="0"/>
              <a:t>Working together to ensure:</a:t>
            </a:r>
          </a:p>
          <a:p>
            <a:pPr>
              <a:spcBef>
                <a:spcPts val="0"/>
              </a:spcBef>
              <a:spcAft>
                <a:spcPts val="1600"/>
              </a:spcAft>
            </a:pPr>
            <a:r>
              <a:rPr lang="en-US" altLang="en-US" dirty="0"/>
              <a:t>In accord with University Principles</a:t>
            </a:r>
          </a:p>
          <a:p>
            <a:pPr>
              <a:spcBef>
                <a:spcPts val="0"/>
              </a:spcBef>
              <a:spcAft>
                <a:spcPts val="1600"/>
              </a:spcAft>
            </a:pPr>
            <a:r>
              <a:rPr lang="en-US" altLang="en-US" dirty="0" smtClean="0"/>
              <a:t>Publication / Academic credit</a:t>
            </a:r>
          </a:p>
          <a:p>
            <a:pPr>
              <a:spcBef>
                <a:spcPts val="0"/>
              </a:spcBef>
              <a:spcAft>
                <a:spcPts val="1600"/>
              </a:spcAft>
            </a:pPr>
            <a:r>
              <a:rPr lang="en-US" altLang="en-US" dirty="0" smtClean="0"/>
              <a:t>Encumbrances &amp; Liability</a:t>
            </a:r>
          </a:p>
          <a:p>
            <a:pPr eaLnBrk="1" hangingPunct="1">
              <a:spcBef>
                <a:spcPts val="0"/>
              </a:spcBef>
              <a:spcAft>
                <a:spcPts val="1600"/>
              </a:spcAft>
            </a:pPr>
            <a:r>
              <a:rPr lang="en-US" altLang="en-US" dirty="0" smtClean="0"/>
              <a:t>Ownership</a:t>
            </a:r>
          </a:p>
          <a:p>
            <a:pPr eaLnBrk="1" hangingPunct="1">
              <a:spcBef>
                <a:spcPts val="0"/>
              </a:spcBef>
              <a:spcAft>
                <a:spcPts val="1600"/>
              </a:spcAft>
            </a:pPr>
            <a:r>
              <a:rPr lang="en-US" altLang="en-US" dirty="0" smtClean="0"/>
              <a:t>Address unique/non-standard situations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i="1" dirty="0" smtClean="0"/>
              <a:t>Why do any type of agreements?</a:t>
            </a:r>
          </a:p>
        </p:txBody>
      </p:sp>
    </p:spTree>
    <p:extLst>
      <p:ext uri="{BB962C8B-B14F-4D97-AF65-F5344CB8AC3E}">
        <p14:creationId xmlns:p14="http://schemas.microsoft.com/office/powerpoint/2010/main" val="127202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20923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dirty="0" smtClean="0"/>
              <a:t>Dissemination of results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Access to research materials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Consideration of needs of students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Compliance with funding obligations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Compliance with laws and regulations</a:t>
            </a:r>
          </a:p>
          <a:p>
            <a:pPr lvl="1"/>
            <a:r>
              <a:rPr lang="en-US" altLang="en-US" dirty="0" smtClean="0">
                <a:solidFill>
                  <a:srgbClr val="FF0000"/>
                </a:solidFill>
              </a:rPr>
              <a:t>HIPAA, FDA, NIH, Bayh Dole, OHRP, IRS, PA Laws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453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/>
              <a:t>University Principles</a:t>
            </a:r>
          </a:p>
        </p:txBody>
      </p:sp>
    </p:spTree>
    <p:extLst>
      <p:ext uri="{BB962C8B-B14F-4D97-AF65-F5344CB8AC3E}">
        <p14:creationId xmlns:p14="http://schemas.microsoft.com/office/powerpoint/2010/main" val="69516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086" y="152718"/>
            <a:ext cx="8882743" cy="744097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Confidentiality / Non-Disclosure Agreements (CDA/NDA)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341"/>
            <a:ext cx="8229600" cy="510414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2200" dirty="0"/>
              <a:t>Non-financial agreements for Pitt to receive information, disclose information, or both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2200" b="1" dirty="0" smtClean="0">
                <a:solidFill>
                  <a:srgbClr val="FF0000"/>
                </a:solidFill>
              </a:rPr>
              <a:t>TIP</a:t>
            </a:r>
            <a:r>
              <a:rPr lang="en-US" sz="2200" b="1" dirty="0">
                <a:solidFill>
                  <a:srgbClr val="FF0000"/>
                </a:solidFill>
              </a:rPr>
              <a:t>:  </a:t>
            </a:r>
            <a:r>
              <a:rPr lang="en-US" sz="2200" b="1" dirty="0" smtClean="0">
                <a:solidFill>
                  <a:srgbClr val="FF0000"/>
                </a:solidFill>
              </a:rPr>
              <a:t>Usually prior to collaboration discussions and </a:t>
            </a:r>
            <a:r>
              <a:rPr lang="en-US" sz="2200" b="1" i="1" u="sng" dirty="0" smtClean="0">
                <a:solidFill>
                  <a:srgbClr val="FF0000"/>
                </a:solidFill>
              </a:rPr>
              <a:t>before</a:t>
            </a:r>
            <a:r>
              <a:rPr lang="en-US" sz="2200" b="1" dirty="0" smtClean="0">
                <a:solidFill>
                  <a:srgbClr val="FF0000"/>
                </a:solidFill>
              </a:rPr>
              <a:t> PI</a:t>
            </a:r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en-US" sz="2200" b="1" dirty="0" smtClean="0">
                <a:solidFill>
                  <a:srgbClr val="FF0000"/>
                </a:solidFill>
              </a:rPr>
              <a:t>discloses </a:t>
            </a:r>
            <a:r>
              <a:rPr lang="en-US" sz="2200" b="1" u="sng" dirty="0" smtClean="0">
                <a:solidFill>
                  <a:srgbClr val="FF0000"/>
                </a:solidFill>
              </a:rPr>
              <a:t>unpublished/non-public</a:t>
            </a:r>
            <a:r>
              <a:rPr lang="en-US" sz="2200" b="1" dirty="0" smtClean="0">
                <a:solidFill>
                  <a:srgbClr val="FF0000"/>
                </a:solidFill>
              </a:rPr>
              <a:t> data, </a:t>
            </a:r>
            <a:r>
              <a:rPr lang="en-US" sz="2200" b="1" dirty="0">
                <a:solidFill>
                  <a:srgbClr val="FF0000"/>
                </a:solidFill>
              </a:rPr>
              <a:t>research </a:t>
            </a:r>
            <a:r>
              <a:rPr lang="en-US" sz="2200" b="1" dirty="0" smtClean="0">
                <a:solidFill>
                  <a:srgbClr val="FF0000"/>
                </a:solidFill>
              </a:rPr>
              <a:t>plans, etc.</a:t>
            </a:r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en-US" sz="2200" b="1" u="sng" dirty="0" smtClean="0">
                <a:solidFill>
                  <a:srgbClr val="FF0000"/>
                </a:solidFill>
              </a:rPr>
              <a:t>receives</a:t>
            </a:r>
            <a:r>
              <a:rPr lang="en-US" sz="2200" b="1" dirty="0" smtClean="0">
                <a:solidFill>
                  <a:srgbClr val="FF0000"/>
                </a:solidFill>
              </a:rPr>
              <a:t> confidential information from others</a:t>
            </a:r>
            <a:endParaRPr lang="en-US" sz="2200" b="1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2200" dirty="0" smtClean="0"/>
              <a:t>OTM involvement if it involves an invention disclosure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2200" dirty="0" smtClean="0"/>
              <a:t>Typically, not for exchanging </a:t>
            </a:r>
            <a:r>
              <a:rPr lang="en-US" sz="2200" i="1" u="sng" dirty="0" smtClean="0"/>
              <a:t>research tools</a:t>
            </a:r>
            <a:r>
              <a:rPr lang="en-US" sz="2200" dirty="0" smtClean="0"/>
              <a:t> 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2200" dirty="0" smtClean="0"/>
              <a:t>CC team handles all CDAs &amp; NIH Certificates of Confidentiality except for:</a:t>
            </a:r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en-US" sz="2000" dirty="0" smtClean="0"/>
              <a:t>A CDA in connection with a Federal contract (FedCon)</a:t>
            </a:r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en-US" sz="2000" dirty="0" smtClean="0"/>
              <a:t>A CDA that should be handled by UPMC in connection with an industry-designed clinical trial (OSPARS)</a:t>
            </a:r>
          </a:p>
        </p:txBody>
      </p:sp>
    </p:spTree>
    <p:extLst>
      <p:ext uri="{BB962C8B-B14F-4D97-AF65-F5344CB8AC3E}">
        <p14:creationId xmlns:p14="http://schemas.microsoft.com/office/powerpoint/2010/main" val="410966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8899" y="1076262"/>
            <a:ext cx="7696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  <a:latin typeface="+mj-lt"/>
              </a:rPr>
              <a:t>MATERIAL TRANSFER AGREEMENTS, </a:t>
            </a:r>
          </a:p>
          <a:p>
            <a:pPr algn="ctr"/>
            <a:endParaRPr lang="en-US" sz="2800" b="1" dirty="0" smtClean="0">
              <a:solidFill>
                <a:srgbClr val="7030A0"/>
              </a:solidFill>
              <a:latin typeface="+mj-lt"/>
            </a:endParaRPr>
          </a:p>
          <a:p>
            <a:pPr algn="ctr"/>
            <a:r>
              <a:rPr lang="en-US" sz="2800" b="1" dirty="0" smtClean="0">
                <a:solidFill>
                  <a:srgbClr val="7030A0"/>
                </a:solidFill>
                <a:latin typeface="+mj-lt"/>
              </a:rPr>
              <a:t>DATA </a:t>
            </a:r>
            <a:r>
              <a:rPr lang="en-US" sz="2800" b="1" dirty="0">
                <a:solidFill>
                  <a:srgbClr val="7030A0"/>
                </a:solidFill>
                <a:latin typeface="+mj-lt"/>
              </a:rPr>
              <a:t>USE </a:t>
            </a:r>
            <a:r>
              <a:rPr lang="en-US" sz="2800" b="1" dirty="0" smtClean="0">
                <a:solidFill>
                  <a:srgbClr val="7030A0"/>
                </a:solidFill>
                <a:latin typeface="+mj-lt"/>
              </a:rPr>
              <a:t>AGREEMENTS, </a:t>
            </a:r>
          </a:p>
          <a:p>
            <a:pPr algn="ctr"/>
            <a:endParaRPr lang="en-US" sz="2800" b="1" dirty="0" smtClean="0">
              <a:solidFill>
                <a:srgbClr val="7030A0"/>
              </a:solidFill>
              <a:latin typeface="+mj-lt"/>
            </a:endParaRPr>
          </a:p>
          <a:p>
            <a:pPr algn="ctr"/>
            <a:r>
              <a:rPr lang="en-US" sz="2800" b="1" dirty="0" smtClean="0">
                <a:solidFill>
                  <a:srgbClr val="7030A0"/>
                </a:solidFill>
                <a:latin typeface="+mj-lt"/>
              </a:rPr>
              <a:t>&amp; </a:t>
            </a:r>
          </a:p>
          <a:p>
            <a:pPr algn="ctr"/>
            <a:r>
              <a:rPr lang="en-US" sz="2800" b="1" dirty="0" smtClean="0">
                <a:solidFill>
                  <a:srgbClr val="7030A0"/>
                </a:solidFill>
                <a:latin typeface="+mj-lt"/>
              </a:rPr>
              <a:t>COLLABORATIONS</a:t>
            </a:r>
          </a:p>
        </p:txBody>
      </p:sp>
      <p:pic>
        <p:nvPicPr>
          <p:cNvPr id="1026" name="Picture 2" descr="C:\Users\HEB33\AppData\Local\Microsoft\Windows\Temporary Internet Files\Content.IE5\0EFJY227\MP90032108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038600"/>
            <a:ext cx="3657600" cy="260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EB33\AppData\Local\Microsoft\Windows\Temporary Internet Files\Content.IE5\OSWKQ6VC\MC900297235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20040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019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940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Research Scenarios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381"/>
            <a:ext cx="8229600" cy="4801219"/>
          </a:xfrm>
        </p:spPr>
        <p:txBody>
          <a:bodyPr>
            <a:normAutofit/>
          </a:bodyPr>
          <a:lstStyle/>
          <a:p>
            <a:pPr>
              <a:spcAft>
                <a:spcPts val="1000"/>
              </a:spcAft>
            </a:pPr>
            <a:r>
              <a:rPr lang="en-US" dirty="0" err="1" smtClean="0"/>
              <a:t>UPitt</a:t>
            </a:r>
            <a:r>
              <a:rPr lang="en-US" dirty="0" smtClean="0"/>
              <a:t> PI is providing, receiving, or providing &amp; receiving </a:t>
            </a:r>
            <a:r>
              <a:rPr lang="en-US" b="1" i="1" dirty="0" smtClean="0">
                <a:solidFill>
                  <a:srgbClr val="0070C0"/>
                </a:solidFill>
              </a:rPr>
              <a:t>clinical data </a:t>
            </a:r>
            <a:r>
              <a:rPr lang="en-US" dirty="0" smtClean="0"/>
              <a:t>to another entity</a:t>
            </a:r>
          </a:p>
          <a:p>
            <a:pPr>
              <a:spcAft>
                <a:spcPts val="1000"/>
              </a:spcAft>
            </a:pPr>
            <a:r>
              <a:rPr lang="en-US" dirty="0" err="1"/>
              <a:t>UPitt</a:t>
            </a:r>
            <a:r>
              <a:rPr lang="en-US" dirty="0"/>
              <a:t> </a:t>
            </a:r>
            <a:r>
              <a:rPr lang="en-US" dirty="0" smtClean="0"/>
              <a:t>PI </a:t>
            </a:r>
            <a:r>
              <a:rPr lang="en-US" dirty="0"/>
              <a:t>is providing, </a:t>
            </a:r>
            <a:r>
              <a:rPr lang="en-US" dirty="0" smtClean="0"/>
              <a:t>receiving, </a:t>
            </a:r>
            <a:r>
              <a:rPr lang="en-US" dirty="0"/>
              <a:t>or providing &amp; receiving </a:t>
            </a:r>
            <a:r>
              <a:rPr lang="en-US" b="1" dirty="0" smtClean="0">
                <a:solidFill>
                  <a:srgbClr val="0070C0"/>
                </a:solidFill>
              </a:rPr>
              <a:t>research tools or primary tissue samples</a:t>
            </a:r>
            <a:r>
              <a:rPr lang="en-US" dirty="0" smtClean="0"/>
              <a:t> to </a:t>
            </a:r>
            <a:r>
              <a:rPr lang="en-US" dirty="0"/>
              <a:t>another </a:t>
            </a:r>
            <a:r>
              <a:rPr lang="en-US" dirty="0" smtClean="0"/>
              <a:t>entity</a:t>
            </a:r>
          </a:p>
          <a:p>
            <a:pPr>
              <a:spcAft>
                <a:spcPts val="1000"/>
              </a:spcAft>
            </a:pPr>
            <a:r>
              <a:rPr lang="en-US" dirty="0" err="1"/>
              <a:t>UPitt</a:t>
            </a:r>
            <a:r>
              <a:rPr lang="en-US" dirty="0"/>
              <a:t> </a:t>
            </a:r>
            <a:r>
              <a:rPr lang="en-US" dirty="0" smtClean="0"/>
              <a:t>PI is exchanging both </a:t>
            </a:r>
            <a:r>
              <a:rPr lang="en-US" b="1" dirty="0" smtClean="0">
                <a:solidFill>
                  <a:srgbClr val="0070C0"/>
                </a:solidFill>
              </a:rPr>
              <a:t>materials/tools &amp; clinical data</a:t>
            </a:r>
          </a:p>
        </p:txBody>
      </p:sp>
      <p:pic>
        <p:nvPicPr>
          <p:cNvPr id="2050" name="Picture 2" descr="C:\Users\HEB33\AppData\Local\Microsoft\Windows\Temporary Internet Files\Content.IE5\86DLVQQH\MC900039023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068" y="4863282"/>
            <a:ext cx="1837030" cy="1878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1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</TotalTime>
  <Words>1208</Words>
  <Application>Microsoft Office PowerPoint</Application>
  <PresentationFormat>On-screen Show (4:3)</PresentationFormat>
  <Paragraphs>201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Clinical &amp; Corporate Contract Services Team</vt:lpstr>
      <vt:lpstr>Overview of Research Administration</vt:lpstr>
      <vt:lpstr>Overview of Submission Process</vt:lpstr>
      <vt:lpstr>Why do any type of agreements?</vt:lpstr>
      <vt:lpstr>University Principles</vt:lpstr>
      <vt:lpstr>Confidentiality / Non-Disclosure Agreements (CDA/NDA)</vt:lpstr>
      <vt:lpstr>PowerPoint Presentation</vt:lpstr>
      <vt:lpstr>Research Scenarios</vt:lpstr>
      <vt:lpstr>MTAs are:</vt:lpstr>
      <vt:lpstr>So when do you need an MTA?</vt:lpstr>
      <vt:lpstr>Is a DUA the same as an MTA?</vt:lpstr>
      <vt:lpstr>DUA/MTA vs COLLABORATION “Is this a collaboration with recipient?”</vt:lpstr>
      <vt:lpstr>Key to Success is Meeting the Different Needs of Academia &amp; Industry</vt:lpstr>
      <vt:lpstr>Key Topics in Recent Agreements</vt:lpstr>
      <vt:lpstr>Additional Tips – Budgets and F&amp;A</vt:lpstr>
      <vt:lpstr>Additional Tips – Scope of Work</vt:lpstr>
      <vt:lpstr>Additional Tips - Amendments</vt:lpstr>
      <vt:lpstr>Who can you contact for more information?</vt:lpstr>
      <vt:lpstr>Questions?</vt:lpstr>
    </vt:vector>
  </TitlesOfParts>
  <Company>University of Pittsburgh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Public - Pav Scanner 1</dc:creator>
  <cp:lastModifiedBy>Smithburger, Pamela L Havrilla</cp:lastModifiedBy>
  <cp:revision>332</cp:revision>
  <cp:lastPrinted>2014-11-19T17:24:51Z</cp:lastPrinted>
  <dcterms:created xsi:type="dcterms:W3CDTF">2014-07-16T20:09:41Z</dcterms:created>
  <dcterms:modified xsi:type="dcterms:W3CDTF">2015-04-17T13:38:12Z</dcterms:modified>
</cp:coreProperties>
</file>