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8" r:id="rId5"/>
    <p:sldId id="266" r:id="rId6"/>
    <p:sldId id="261" r:id="rId7"/>
    <p:sldId id="263" r:id="rId8"/>
    <p:sldId id="264" r:id="rId9"/>
    <p:sldId id="269" r:id="rId10"/>
    <p:sldId id="267" r:id="rId11"/>
    <p:sldId id="265" r:id="rId12"/>
    <p:sldId id="270" r:id="rId13"/>
    <p:sldId id="271" r:id="rId14"/>
    <p:sldId id="272" r:id="rId15"/>
    <p:sldId id="274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0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94C4-350F-4447-A966-3F7C11EA2A16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B4B6-9C4C-4717-961B-21F4A530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Colleague, Jim Stevenson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Past, Present,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u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8" y="2049462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8397693" y="2064543"/>
            <a:ext cx="423531" cy="170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86211" y="1181100"/>
            <a:ext cx="1147358" cy="91916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11955" y="2420937"/>
            <a:ext cx="1384822" cy="363696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lari cavall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90" y="3289299"/>
            <a:ext cx="1026688" cy="15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jeff bishop minneso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14" y="1595436"/>
            <a:ext cx="1037453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kip garci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6000"/>
          <a:stretch/>
        </p:blipFill>
        <p:spPr bwMode="auto">
          <a:xfrm>
            <a:off x="3586449" y="2235198"/>
            <a:ext cx="1581698" cy="1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2520598" y="2420937"/>
            <a:ext cx="5432577" cy="277336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8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u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8" y="2049462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8397693" y="2064543"/>
            <a:ext cx="423531" cy="170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pitt panth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77" y="2492576"/>
            <a:ext cx="634823" cy="3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447097" y="2366964"/>
            <a:ext cx="1243003" cy="287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4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Seminar</a:t>
            </a:r>
          </a:p>
          <a:p>
            <a:pPr lvl="1"/>
            <a:r>
              <a:rPr lang="en-US" dirty="0" smtClean="0"/>
              <a:t>Psych</a:t>
            </a:r>
          </a:p>
          <a:p>
            <a:pPr lvl="1"/>
            <a:r>
              <a:rPr lang="en-US" dirty="0" smtClean="0"/>
              <a:t>Test2Learn</a:t>
            </a:r>
          </a:p>
          <a:p>
            <a:pPr lvl="1"/>
            <a:r>
              <a:rPr lang="en-US" dirty="0" smtClean="0"/>
              <a:t>Special Topics/Mentored Research</a:t>
            </a:r>
          </a:p>
          <a:p>
            <a:pPr lvl="1"/>
            <a:r>
              <a:rPr lang="en-US" dirty="0" smtClean="0"/>
              <a:t>Resident research</a:t>
            </a:r>
          </a:p>
          <a:p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Pharmacogenomics Consult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3400" cy="4713950"/>
          </a:xfrm>
        </p:spPr>
        <p:txBody>
          <a:bodyPr/>
          <a:lstStyle/>
          <a:p>
            <a:r>
              <a:rPr lang="en-US" sz="2600" dirty="0" smtClean="0"/>
              <a:t>Research: clinical pharmacogenomics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26200" y="2438400"/>
            <a:ext cx="2959100" cy="307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94700" y="2438400"/>
            <a:ext cx="2959100" cy="307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37957" y="3340100"/>
            <a:ext cx="2042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Psychiatric </a:t>
            </a:r>
          </a:p>
          <a:p>
            <a:pPr algn="ctr"/>
            <a:r>
              <a:rPr lang="en-US" sz="3200" dirty="0" err="1" smtClean="0"/>
              <a:t>pgx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67822" y="3340100"/>
            <a:ext cx="772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CV</a:t>
            </a:r>
          </a:p>
          <a:p>
            <a:pPr algn="ctr"/>
            <a:r>
              <a:rPr lang="en-US" sz="3200" dirty="0" err="1" smtClean="0"/>
              <a:t>pgx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607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421" y="1358900"/>
            <a:ext cx="5737379" cy="4818063"/>
          </a:xfrm>
        </p:spPr>
        <p:txBody>
          <a:bodyPr/>
          <a:lstStyle/>
          <a:p>
            <a:r>
              <a:rPr lang="en-US" dirty="0" smtClean="0"/>
              <a:t>Discovery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Validation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13314" name="Picture 2" descr="Image result for gw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249106"/>
            <a:ext cx="6969125" cy="27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7" y="4578350"/>
            <a:ext cx="7629525" cy="2095500"/>
          </a:xfrm>
          <a:prstGeom prst="rect">
            <a:avLst/>
          </a:prstGeom>
        </p:spPr>
      </p:pic>
      <p:pic>
        <p:nvPicPr>
          <p:cNvPr id="13316" name="Picture 4" descr="Image result for 5httlp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88009"/>
            <a:ext cx="3175142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interests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122363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52613" y="1946275"/>
            <a:ext cx="4144962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Germline pharmacogenomic association studies (candidate and GWAS)</a:t>
            </a:r>
          </a:p>
          <a:p>
            <a:r>
              <a:rPr lang="en-US" dirty="0" smtClean="0"/>
              <a:t>Observational research</a:t>
            </a:r>
          </a:p>
          <a:p>
            <a:r>
              <a:rPr lang="en-US" dirty="0" smtClean="0"/>
              <a:t>Psychopharmacology</a:t>
            </a:r>
          </a:p>
          <a:p>
            <a:r>
              <a:rPr lang="en-US" dirty="0" smtClean="0"/>
              <a:t>Understanding </a:t>
            </a:r>
            <a:r>
              <a:rPr lang="en-US" dirty="0" err="1" smtClean="0"/>
              <a:t>pgx</a:t>
            </a:r>
            <a:r>
              <a:rPr lang="en-US" dirty="0" smtClean="0"/>
              <a:t> literature</a:t>
            </a:r>
          </a:p>
          <a:p>
            <a:pPr lvl="1"/>
            <a:r>
              <a:rPr lang="en-US" dirty="0" smtClean="0"/>
              <a:t>Not buying snake oil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12236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9462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Psychiatric </a:t>
            </a:r>
            <a:r>
              <a:rPr lang="en-US" dirty="0" err="1" smtClean="0"/>
              <a:t>pgx</a:t>
            </a:r>
            <a:endParaRPr lang="en-US" dirty="0" smtClean="0"/>
          </a:p>
          <a:p>
            <a:pPr lvl="1"/>
            <a:r>
              <a:rPr lang="en-US" dirty="0" smtClean="0"/>
              <a:t>Antipsychotics</a:t>
            </a:r>
          </a:p>
          <a:p>
            <a:pPr lvl="1"/>
            <a:r>
              <a:rPr lang="en-US" dirty="0" smtClean="0"/>
              <a:t>Antidepressants</a:t>
            </a:r>
          </a:p>
          <a:p>
            <a:r>
              <a:rPr lang="en-US" dirty="0" smtClean="0"/>
              <a:t>Cardiovascular </a:t>
            </a:r>
            <a:r>
              <a:rPr lang="en-US" dirty="0" err="1" smtClean="0"/>
              <a:t>pgx</a:t>
            </a:r>
            <a:endParaRPr lang="en-US" dirty="0" smtClean="0"/>
          </a:p>
          <a:p>
            <a:pPr lvl="1"/>
            <a:r>
              <a:rPr lang="en-US" dirty="0" smtClean="0"/>
              <a:t>Antiplatelet</a:t>
            </a:r>
          </a:p>
          <a:p>
            <a:pPr lvl="1"/>
            <a:r>
              <a:rPr lang="en-US" dirty="0" smtClean="0"/>
              <a:t>Anticoagulant</a:t>
            </a:r>
          </a:p>
          <a:p>
            <a:r>
              <a:rPr lang="en-US" dirty="0" smtClean="0"/>
              <a:t>Physiologic impact of psych meds</a:t>
            </a:r>
          </a:p>
          <a:p>
            <a:r>
              <a:rPr lang="en-US" dirty="0" err="1" smtClean="0"/>
              <a:t>Pgx</a:t>
            </a:r>
            <a:r>
              <a:rPr lang="en-US" dirty="0" smtClean="0"/>
              <a:t> implementation</a:t>
            </a:r>
            <a:endParaRPr lang="en-US" dirty="0"/>
          </a:p>
        </p:txBody>
      </p:sp>
      <p:pic>
        <p:nvPicPr>
          <p:cNvPr id="17410" name="Picture 2" descr="Image result for snake 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876550"/>
            <a:ext cx="16764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5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PreCISE</a:t>
            </a:r>
            <a:r>
              <a:rPr lang="en-US" dirty="0" smtClean="0"/>
              <a:t>-Rx</a:t>
            </a:r>
          </a:p>
          <a:p>
            <a:pPr lvl="1"/>
            <a:r>
              <a:rPr lang="en-US" dirty="0" smtClean="0"/>
              <a:t>Outcomes of clinical intervention</a:t>
            </a:r>
          </a:p>
          <a:p>
            <a:pPr lvl="1"/>
            <a:r>
              <a:rPr lang="en-US" dirty="0" smtClean="0"/>
              <a:t>Discovery/subgroup analyses</a:t>
            </a:r>
          </a:p>
          <a:p>
            <a:pPr lvl="1"/>
            <a:r>
              <a:rPr lang="en-US" dirty="0" smtClean="0"/>
              <a:t>Implementation barriers</a:t>
            </a:r>
          </a:p>
          <a:p>
            <a:pPr lvl="1"/>
            <a:r>
              <a:rPr lang="en-US" dirty="0" smtClean="0"/>
              <a:t>AHA Mentored Clinical and Population Research Award</a:t>
            </a:r>
          </a:p>
          <a:p>
            <a:pPr lvl="1"/>
            <a:r>
              <a:rPr lang="en-US" dirty="0" smtClean="0"/>
              <a:t>“Serotonin transporter gene polymorphisms, platelet aggregation, and clinical outcomes in ACS patients treated with SSRIs and dual antiplatelet therapy”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 involvement (developing)</a:t>
            </a:r>
          </a:p>
          <a:p>
            <a:pPr lvl="1"/>
            <a:r>
              <a:rPr lang="en-US" dirty="0" smtClean="0"/>
              <a:t>Million Veterans Program</a:t>
            </a:r>
            <a:endParaRPr lang="en-US" dirty="0"/>
          </a:p>
        </p:txBody>
      </p:sp>
      <p:pic>
        <p:nvPicPr>
          <p:cNvPr id="15362" name="Picture 2" descr="Image result for million veterans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2562"/>
            <a:ext cx="5092700" cy="35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3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Increased bioinformatics training</a:t>
            </a:r>
          </a:p>
          <a:p>
            <a:pPr lvl="1"/>
            <a:r>
              <a:rPr lang="en-US" dirty="0" smtClean="0"/>
              <a:t>Manipulating sequencing data</a:t>
            </a:r>
          </a:p>
          <a:p>
            <a:r>
              <a:rPr lang="en-US" dirty="0" smtClean="0"/>
              <a:t>Epigenetics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KL2 or K08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7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might want to work with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pgx</a:t>
            </a:r>
            <a:r>
              <a:rPr lang="en-US" dirty="0" smtClean="0"/>
              <a:t> angle to your ongoing study</a:t>
            </a:r>
          </a:p>
          <a:p>
            <a:r>
              <a:rPr lang="en-US" dirty="0" smtClean="0"/>
              <a:t>Interpreting your research </a:t>
            </a:r>
            <a:r>
              <a:rPr lang="en-US" dirty="0" err="1" smtClean="0"/>
              <a:t>pgx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pt</a:t>
            </a:r>
            <a:r>
              <a:rPr lang="en-US" dirty="0" smtClean="0"/>
              <a:t> with </a:t>
            </a:r>
            <a:r>
              <a:rPr lang="en-US" dirty="0" err="1" smtClean="0"/>
              <a:t>pgx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Interested in psych med’s effect on a physiologic parameter/health outcome</a:t>
            </a:r>
          </a:p>
          <a:p>
            <a:r>
              <a:rPr lang="en-US" dirty="0" smtClean="0"/>
              <a:t>Teaching </a:t>
            </a:r>
            <a:r>
              <a:rPr lang="en-US" dirty="0" err="1" smtClean="0"/>
              <a:t>pgx</a:t>
            </a:r>
            <a:r>
              <a:rPr lang="en-US" dirty="0" smtClean="0"/>
              <a:t> to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3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6386" name="Picture 2" descr="Image may contain: 1 person, smi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4"/>
          <a:stretch/>
        </p:blipFill>
        <p:spPr bwMode="auto">
          <a:xfrm>
            <a:off x="4065041" y="1468437"/>
            <a:ext cx="4061917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4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2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may contain: people sit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7" b="4636"/>
          <a:stretch/>
        </p:blipFill>
        <p:spPr bwMode="auto">
          <a:xfrm>
            <a:off x="1476374" y="431799"/>
            <a:ext cx="5953125" cy="53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0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one or more people and d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 bwMode="auto">
          <a:xfrm>
            <a:off x="1920875" y="-471488"/>
            <a:ext cx="6491997" cy="40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ames g stevenson phar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63" y="4389436"/>
            <a:ext cx="25241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may contain: 2 people, indo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 b="24774"/>
          <a:stretch/>
        </p:blipFill>
        <p:spPr bwMode="auto">
          <a:xfrm>
            <a:off x="1109662" y="4389435"/>
            <a:ext cx="327783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6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No automatic alt text availabl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38" y="860525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0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996" y="349350"/>
            <a:ext cx="3364526" cy="552993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6798522" y="3581400"/>
            <a:ext cx="846878" cy="2006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38762" y="4141875"/>
            <a:ext cx="36044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Jim’s undergrad </a:t>
            </a:r>
          </a:p>
          <a:p>
            <a:r>
              <a:rPr lang="en-US" sz="2800" dirty="0" smtClean="0"/>
              <a:t>and </a:t>
            </a:r>
            <a:r>
              <a:rPr lang="en-US" sz="2800" dirty="0" err="1" smtClean="0"/>
              <a:t>PharmD</a:t>
            </a:r>
            <a:r>
              <a:rPr lang="en-US" sz="2800" dirty="0" smtClean="0"/>
              <a:t> years at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149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u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8" y="2049462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8397693" y="2064543"/>
            <a:ext cx="423531" cy="170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frank paloucek u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374" y="-121396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may contain: 13 peop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25023" b="11458"/>
          <a:stretch/>
        </p:blipFill>
        <p:spPr bwMode="auto">
          <a:xfrm>
            <a:off x="1059257" y="-128130"/>
            <a:ext cx="5937475" cy="31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9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463" y="-471488"/>
            <a:ext cx="15020925" cy="7800975"/>
          </a:xfrm>
          <a:prstGeom prst="rect">
            <a:avLst/>
          </a:prstGeom>
        </p:spPr>
      </p:pic>
      <p:pic>
        <p:nvPicPr>
          <p:cNvPr id="3074" name="Picture 2" descr="Image result for wv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7" y="3017938"/>
            <a:ext cx="423774" cy="4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detroit red w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4" y="1905000"/>
            <a:ext cx="470833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3074" idx="0"/>
          </p:cNvCxnSpPr>
          <p:nvPr/>
        </p:nvCxnSpPr>
        <p:spPr>
          <a:xfrm flipH="1" flipV="1">
            <a:off x="9537700" y="2235200"/>
            <a:ext cx="579744" cy="782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Image result for michigan block 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1614"/>
          <a:stretch/>
        </p:blipFill>
        <p:spPr bwMode="auto">
          <a:xfrm>
            <a:off x="8789308" y="1935161"/>
            <a:ext cx="45545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000730" y="2293936"/>
            <a:ext cx="354714" cy="30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u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8" y="2049462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8397693" y="2064543"/>
            <a:ext cx="423531" cy="170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lari cavall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497" y="4406089"/>
            <a:ext cx="1853498" cy="27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jeff bishop minneso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697" y="2149871"/>
            <a:ext cx="1802698" cy="22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8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186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Your Colleague, Jim Stevenson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</vt:lpstr>
      <vt:lpstr>PowerPoint Presentation</vt:lpstr>
      <vt:lpstr>Research interests</vt:lpstr>
      <vt:lpstr>Ongoing work</vt:lpstr>
      <vt:lpstr>Future Directions</vt:lpstr>
      <vt:lpstr>Why you might want to work with me</vt:lpstr>
      <vt:lpstr>The End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Colleague, Jim Stevenson</dc:title>
  <dc:creator>Stevenson, James Michael</dc:creator>
  <cp:lastModifiedBy>Smithburger, Pamela L Havrilla</cp:lastModifiedBy>
  <cp:revision>21</cp:revision>
  <dcterms:created xsi:type="dcterms:W3CDTF">2017-02-16T15:09:16Z</dcterms:created>
  <dcterms:modified xsi:type="dcterms:W3CDTF">2017-02-17T14:32:33Z</dcterms:modified>
</cp:coreProperties>
</file>